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Lst>
  <p:notesMasterIdLst>
    <p:notesMasterId r:id="rId53"/>
  </p:notesMasterIdLst>
  <p:handoutMasterIdLst>
    <p:handoutMasterId r:id="rId54"/>
  </p:handoutMasterIdLst>
  <p:sldIdLst>
    <p:sldId id="287" r:id="rId5"/>
    <p:sldId id="413" r:id="rId6"/>
    <p:sldId id="411" r:id="rId7"/>
    <p:sldId id="412" r:id="rId8"/>
    <p:sldId id="396" r:id="rId9"/>
    <p:sldId id="308" r:id="rId10"/>
    <p:sldId id="364" r:id="rId11"/>
    <p:sldId id="313" r:id="rId12"/>
    <p:sldId id="397" r:id="rId13"/>
    <p:sldId id="398" r:id="rId14"/>
    <p:sldId id="323" r:id="rId15"/>
    <p:sldId id="367" r:id="rId16"/>
    <p:sldId id="392" r:id="rId17"/>
    <p:sldId id="377" r:id="rId18"/>
    <p:sldId id="357" r:id="rId19"/>
    <p:sldId id="368" r:id="rId20"/>
    <p:sldId id="369" r:id="rId21"/>
    <p:sldId id="376" r:id="rId22"/>
    <p:sldId id="378" r:id="rId23"/>
    <p:sldId id="379" r:id="rId24"/>
    <p:sldId id="370" r:id="rId25"/>
    <p:sldId id="371" r:id="rId26"/>
    <p:sldId id="382" r:id="rId27"/>
    <p:sldId id="358" r:id="rId28"/>
    <p:sldId id="374" r:id="rId29"/>
    <p:sldId id="372" r:id="rId30"/>
    <p:sldId id="393" r:id="rId31"/>
    <p:sldId id="373" r:id="rId32"/>
    <p:sldId id="394" r:id="rId33"/>
    <p:sldId id="380" r:id="rId34"/>
    <p:sldId id="365" r:id="rId35"/>
    <p:sldId id="383" r:id="rId36"/>
    <p:sldId id="359" r:id="rId37"/>
    <p:sldId id="385" r:id="rId38"/>
    <p:sldId id="384" r:id="rId39"/>
    <p:sldId id="407" r:id="rId40"/>
    <p:sldId id="408" r:id="rId41"/>
    <p:sldId id="409" r:id="rId42"/>
    <p:sldId id="410" r:id="rId43"/>
    <p:sldId id="386" r:id="rId44"/>
    <p:sldId id="360" r:id="rId45"/>
    <p:sldId id="388" r:id="rId46"/>
    <p:sldId id="389" r:id="rId47"/>
    <p:sldId id="390" r:id="rId48"/>
    <p:sldId id="391" r:id="rId49"/>
    <p:sldId id="381" r:id="rId50"/>
    <p:sldId id="330" r:id="rId51"/>
    <p:sldId id="285" r:id="rId52"/>
  </p:sldIdLst>
  <p:sldSz cx="12192000" cy="6858000"/>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11"/>
    <a:srgbClr val="FFDD71"/>
    <a:srgbClr val="FFCE33"/>
    <a:srgbClr val="FFF1C5"/>
    <a:srgbClr val="BC8F00"/>
    <a:srgbClr val="FFC3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65515" autoAdjust="0"/>
  </p:normalViewPr>
  <p:slideViewPr>
    <p:cSldViewPr snapToGrid="0">
      <p:cViewPr varScale="1">
        <p:scale>
          <a:sx n="104" d="100"/>
          <a:sy n="104" d="100"/>
        </p:scale>
        <p:origin x="2508" y="102"/>
      </p:cViewPr>
      <p:guideLst/>
    </p:cSldViewPr>
  </p:slideViewPr>
  <p:notesTextViewPr>
    <p:cViewPr>
      <p:scale>
        <a:sx n="150" d="100"/>
        <a:sy n="150" d="100"/>
      </p:scale>
      <p:origin x="0" y="0"/>
    </p:cViewPr>
  </p:notesTextViewPr>
  <p:notesViewPr>
    <p:cSldViewPr snapToGrid="0">
      <p:cViewPr varScale="1">
        <p:scale>
          <a:sx n="65" d="100"/>
          <a:sy n="65" d="100"/>
        </p:scale>
        <p:origin x="265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B5CA39-F6CF-42AE-994C-0890D38FFA35}" type="datetimeFigureOut">
              <a:rPr lang="en-US" smtClean="0"/>
              <a:t>5/30/2023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7FFADA-8BE9-4D57-80FE-FC8FD2912646}" type="slidenum">
              <a:rPr lang="en-US" smtClean="0"/>
              <a:t>‹#›</a:t>
            </a:fld>
            <a:endParaRPr lang="en-US"/>
          </a:p>
        </p:txBody>
      </p:sp>
    </p:spTree>
    <p:extLst>
      <p:ext uri="{BB962C8B-B14F-4D97-AF65-F5344CB8AC3E}">
        <p14:creationId xmlns:p14="http://schemas.microsoft.com/office/powerpoint/2010/main" val="31476434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0C275E-5E36-47CD-9935-FECCC0032256}"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C1089-EA67-4D5F-9DDA-BDBB90930DA0}" type="slidenum">
              <a:rPr lang="en-US" smtClean="0"/>
              <a:t>‹#›</a:t>
            </a:fld>
            <a:endParaRPr lang="en-US"/>
          </a:p>
        </p:txBody>
      </p:sp>
    </p:spTree>
    <p:extLst>
      <p:ext uri="{BB962C8B-B14F-4D97-AF65-F5344CB8AC3E}">
        <p14:creationId xmlns:p14="http://schemas.microsoft.com/office/powerpoint/2010/main" val="324867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Hello, I’m Amy Reff, speaking from my home office in Florida in the United States.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I’m here to talk to you about plain language basics and how to create content that is accessible to all.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07C1089-EA67-4D5F-9DDA-BDBB90930DA0}" type="slidenum">
              <a:rPr lang="en-US" smtClean="0"/>
              <a:t>1</a:t>
            </a:fld>
            <a:endParaRPr lang="en-US"/>
          </a:p>
        </p:txBody>
      </p:sp>
    </p:spTree>
    <p:extLst>
      <p:ext uri="{BB962C8B-B14F-4D97-AF65-F5344CB8AC3E}">
        <p14:creationId xmlns:p14="http://schemas.microsoft.com/office/powerpoint/2010/main" val="419710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We’re going to look at these six guideline categories, which are adapted from plainlanguage.gov: </a:t>
            </a:r>
          </a:p>
          <a:p>
            <a:endParaRPr lang="en-US" sz="4400" dirty="0"/>
          </a:p>
          <a:p>
            <a:r>
              <a:rPr lang="en-US" sz="4400" dirty="0"/>
              <a:t>Audience, </a:t>
            </a:r>
          </a:p>
          <a:p>
            <a:r>
              <a:rPr lang="en-US" sz="4400" dirty="0"/>
              <a:t>Organization, </a:t>
            </a:r>
          </a:p>
          <a:p>
            <a:r>
              <a:rPr lang="en-US" sz="4400" dirty="0"/>
              <a:t>Word Choice, </a:t>
            </a:r>
          </a:p>
          <a:p>
            <a:r>
              <a:rPr lang="en-US" sz="4400" dirty="0"/>
              <a:t>Clarity, </a:t>
            </a:r>
          </a:p>
          <a:p>
            <a:r>
              <a:rPr lang="en-US" sz="4400" dirty="0"/>
              <a:t>Design, </a:t>
            </a:r>
          </a:p>
          <a:p>
            <a:r>
              <a:rPr lang="en-US" sz="4400" dirty="0"/>
              <a:t>and Content Types</a:t>
            </a: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2861730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So let’s get into it.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If you work with content a lot, you probably already know that considering your audience and tailoring content to them is crucial.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You’ll have to determine how formal you need to be, how familiar your audience is with the content, and what level of education they have in general.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Plain language is about making content accessible to wide audiences.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Since I work in education, these are the audiences I have to consider, so you can probably add more: students (and maybe a breakdown by age group), families, the education workforce, policymakers, subject matter experts, or internal staff.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Some language can be more academic if subject matter experts, for example, are the main content consumers.</a:t>
            </a:r>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1262600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Knowing your audience will also help you determine your word choice, and consider how you will use jargon and abbreviations carefully.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You’ll need to determine whether you will use a formal or informal voice.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With more formal writing or when your audience tends to be more academic, you may use more jargon or abbreviations.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I won’t go into it deeply here, but we’ll talk more about jargon and abbreviations later on. </a:t>
            </a:r>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743717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200" b="0" dirty="0">
                <a:effectLst/>
                <a:latin typeface="Times New Roman" panose="02020603050405020304" pitchFamily="18" charset="0"/>
                <a:ea typeface="Calibri" panose="020F0502020204030204" pitchFamily="34" charset="0"/>
              </a:rPr>
              <a:t>Here’s a more specific example of plain language for particular audiences.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200" b="0" dirty="0">
                <a:effectLst/>
                <a:latin typeface="Times New Roman" panose="02020603050405020304" pitchFamily="18" charset="0"/>
                <a:ea typeface="Calibri" panose="020F0502020204030204" pitchFamily="34" charset="0"/>
              </a:rPr>
              <a:t>When you strive for plain language, make sure you use “you” and “we” pronouns consistently, if you will be using a less formal voice, that is.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200" b="0" dirty="0">
                <a:effectLst/>
                <a:latin typeface="Times New Roman" panose="02020603050405020304" pitchFamily="18" charset="0"/>
                <a:ea typeface="Calibri" panose="020F0502020204030204" pitchFamily="34" charset="0"/>
              </a:rPr>
              <a:t>In other words, in a lot of instructional content or in less formal writing, you may be using “you” or “we” pronouns in order to engage your readership and make the content feel more interactive.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200" b="0" dirty="0">
                <a:effectLst/>
                <a:latin typeface="Times New Roman" panose="02020603050405020304" pitchFamily="18" charset="0"/>
                <a:ea typeface="Calibri" panose="020F0502020204030204" pitchFamily="34" charset="0"/>
              </a:rPr>
              <a:t>If that’s where you are at, make sure you use these pronouns consistently so that the audience is not confused.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200" b="0" dirty="0">
                <a:effectLst/>
                <a:latin typeface="Times New Roman" panose="02020603050405020304" pitchFamily="18" charset="0"/>
                <a:ea typeface="Calibri" panose="020F0502020204030204" pitchFamily="34" charset="0"/>
              </a:rPr>
              <a:t>For example, the following statement mixes the “you” and “we” pronouns: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200" b="0" dirty="0">
                <a:effectLst/>
                <a:latin typeface="Times New Roman" panose="02020603050405020304" pitchFamily="18" charset="0"/>
                <a:ea typeface="Calibri" panose="020F0502020204030204" pitchFamily="34" charset="0"/>
              </a:rPr>
              <a:t>“quote” </a:t>
            </a:r>
            <a:r>
              <a:rPr lang="en-US" sz="1800" dirty="0"/>
              <a:t>Expanding your services with attention to quality will deliver positive outcomes. That’s when we can rely on resources from Quality Counts California.” end quote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When you read this statement, you may find that it’s not clear whether it is directed to you the reader or to all readers as a group taking in the information together.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In other words, if this were being presented to a class, is the writer asking readers to think on an individual level as indicated by “you” or to think along with the other participants as indicated by “we”?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This example may seem a little obvious, but the mix of pronouns can be subtle or spread across a list or long paragraph, so it may be challenging to catch.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Just choose one and stick to it for best results as much as possible.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Some mixing may be necessary, though, if training material swaps from individuals to groups, and that’s okay as long as the content is clear.</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1878137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Organization, or structure, is a big piece of accessibility.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Well-organized content is accessible to all because it helps readers navigate the text.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I already mentioned earlier that much of the emphasis around accessibility tends to be on layout and design.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But organization is informed when we think about it in conjunction with content and plain language principles.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And structure is most crucial when it comes to screen readers, which is technology often used by people with low or no vision,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But an organized structure is helpful for all consumers.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We’re about to go more in depth on organization in the next few slides.</a:t>
            </a:r>
          </a:p>
          <a:p>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a:t>
            </a:r>
          </a:p>
          <a:p>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248997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0" dirty="0"/>
              <a:t>Use section headings, subheadings, and lists.</a:t>
            </a:r>
          </a:p>
          <a:p>
            <a:pPr marL="0" indent="0">
              <a:buFont typeface="Arial" panose="020B0604020202020204" pitchFamily="34" charset="0"/>
              <a:buNone/>
            </a:pPr>
            <a:endParaRPr lang="en-US" sz="4400" b="0" dirty="0"/>
          </a:p>
          <a:p>
            <a:pPr marL="0" indent="0">
              <a:buFont typeface="Arial" panose="020B0604020202020204" pitchFamily="34" charset="0"/>
              <a:buNone/>
            </a:pPr>
            <a:r>
              <a:rPr lang="en-US" sz="4400" b="0" dirty="0"/>
              <a:t>Headings and lists help </a:t>
            </a:r>
            <a:r>
              <a:rPr lang="en-US" sz="4400" dirty="0"/>
              <a:t>break up text and make content scannable and approachable.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When you can read content in chunks, you are less overwhelmed.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Additionally, you can use headings and lists to convey meaning more clearly and put the focus on the essential points.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I’ll show an example of good heading and list treatment on the following slides.</a:t>
            </a:r>
          </a:p>
          <a:p>
            <a:pPr marL="0" indent="0">
              <a:buFont typeface="Arial" panose="020B0604020202020204" pitchFamily="34" charset="0"/>
              <a:buNone/>
            </a:pPr>
            <a:endParaRPr lang="en-US" sz="4400" dirty="0"/>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t>**********</a:t>
            </a:r>
          </a:p>
          <a:p>
            <a:pPr marL="0" indent="0">
              <a:buFont typeface="Arial" panose="020B0604020202020204" pitchFamily="34" charset="0"/>
              <a:buNone/>
            </a:pPr>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3535171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But here is an example of a bad use of headings and lists first. </a:t>
            </a:r>
          </a:p>
          <a:p>
            <a:endParaRPr lang="en-US" sz="4400" dirty="0"/>
          </a:p>
          <a:p>
            <a:r>
              <a:rPr lang="en-US" sz="4400" dirty="0"/>
              <a:t>Or actually, a lack of headings and lists!</a:t>
            </a:r>
          </a:p>
          <a:p>
            <a:endParaRPr lang="en-US" sz="4400" dirty="0"/>
          </a:p>
          <a:p>
            <a:r>
              <a:rPr lang="en-US" sz="4400" dirty="0"/>
              <a:t>Under the slide heading on this slide, we have the heading, which is the title of the piece,  quote “Create a Vision and Mission Statement for Your Family Child Care Program.”  end quote</a:t>
            </a:r>
          </a:p>
          <a:p>
            <a:endParaRPr lang="en-US" sz="4400" dirty="0"/>
          </a:p>
          <a:p>
            <a:r>
              <a:rPr lang="en-US" sz="4400" dirty="0"/>
              <a:t>Under that heading are four paragraphs with some bolded text in the second and third paragraphs. </a:t>
            </a:r>
          </a:p>
          <a:p>
            <a:endParaRPr lang="en-US" sz="4400" dirty="0"/>
          </a:p>
          <a:p>
            <a:r>
              <a:rPr lang="en-US" sz="4400" dirty="0"/>
              <a:t>Within the second paragraph, we have the numbers 1 and 2 inside parentheses indicating two separate concepts. </a:t>
            </a:r>
          </a:p>
          <a:p>
            <a:endParaRPr lang="en-US" sz="4400" dirty="0"/>
          </a:p>
          <a:p>
            <a:r>
              <a:rPr lang="en-US" sz="4400" dirty="0"/>
              <a:t>This is a less than ideal example of headings and lists because the only navigational element is the title of the piece. </a:t>
            </a:r>
          </a:p>
          <a:p>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a:t>
            </a:r>
          </a:p>
          <a:p>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4204872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Here’s a good example of headings and lists using that same example from the previous slide. </a:t>
            </a:r>
          </a:p>
          <a:p>
            <a:endParaRPr lang="en-US" sz="4400" dirty="0"/>
          </a:p>
          <a:p>
            <a:r>
              <a:rPr lang="en-US" sz="4400" dirty="0"/>
              <a:t>Subheadings have been introduced as well as a structured list at the end. </a:t>
            </a:r>
          </a:p>
          <a:p>
            <a:endParaRPr lang="en-US" sz="4400" dirty="0"/>
          </a:p>
          <a:p>
            <a:r>
              <a:rPr lang="en-US" sz="4400" dirty="0"/>
              <a:t>We have the main heading, the title of the piece, again at the top. </a:t>
            </a:r>
          </a:p>
          <a:p>
            <a:endParaRPr lang="en-US" sz="4400" dirty="0"/>
          </a:p>
          <a:p>
            <a:r>
              <a:rPr lang="en-US" sz="4400" dirty="0"/>
              <a:t>The first paragraph is now much shorter and is followed by a 2</a:t>
            </a:r>
            <a:r>
              <a:rPr lang="en-US" sz="4400" baseline="30000" dirty="0"/>
              <a:t>nd</a:t>
            </a:r>
            <a:r>
              <a:rPr lang="en-US" sz="4400" dirty="0"/>
              <a:t>-level heading, which is Vision Statement. </a:t>
            </a:r>
          </a:p>
          <a:p>
            <a:endParaRPr lang="en-US" sz="4400" dirty="0"/>
          </a:p>
          <a:p>
            <a:r>
              <a:rPr lang="en-US" sz="4400" dirty="0"/>
              <a:t>A paragraph appears after that followed by another 2</a:t>
            </a:r>
            <a:r>
              <a:rPr lang="en-US" sz="4400" baseline="30000" dirty="0"/>
              <a:t>nd</a:t>
            </a:r>
            <a:r>
              <a:rPr lang="en-US" sz="4400" dirty="0"/>
              <a:t>-level heading, which is Mission Statement. </a:t>
            </a:r>
          </a:p>
          <a:p>
            <a:endParaRPr lang="en-US" sz="4400" dirty="0"/>
          </a:p>
          <a:p>
            <a:r>
              <a:rPr lang="en-US" sz="4400" dirty="0"/>
              <a:t>Under Mission Statement, there is one paragraph and then a bullet list. </a:t>
            </a:r>
          </a:p>
          <a:p>
            <a:endParaRPr lang="en-US" sz="4400" dirty="0"/>
          </a:p>
          <a:p>
            <a:r>
              <a:rPr lang="en-US" sz="4400" dirty="0"/>
              <a:t>This example is now broken up into clear topics that are easy to navigate.</a:t>
            </a:r>
          </a:p>
          <a:p>
            <a:endParaRPr lang="en-US" sz="4400" dirty="0"/>
          </a:p>
          <a:p>
            <a:r>
              <a:rPr lang="en-US" sz="4400" dirty="0"/>
              <a:t>And the bullet list breaks out a series of ideas so that the information is less overwhelming and much clearer. </a:t>
            </a:r>
          </a:p>
          <a:p>
            <a:endParaRPr lang="en-US" sz="4400" dirty="0"/>
          </a:p>
          <a:p>
            <a:r>
              <a:rPr lang="en-US" sz="4400" dirty="0"/>
              <a:t>Those parenthetical numbered concepts I mentioned previously, which appear under the Vision Statement heading now, still appear within the paragraph, but you could certainly break that out into a numbered list. </a:t>
            </a:r>
          </a:p>
          <a:p>
            <a:endParaRPr lang="en-US" sz="4400" dirty="0"/>
          </a:p>
          <a:p>
            <a:r>
              <a:rPr lang="en-US" sz="4400" dirty="0"/>
              <a:t>I left it out in the interests of space on the slide.</a:t>
            </a:r>
          </a:p>
          <a:p>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a:t>
            </a:r>
          </a:p>
          <a:p>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a:p>
        </p:txBody>
      </p:sp>
    </p:spTree>
    <p:extLst>
      <p:ext uri="{BB962C8B-B14F-4D97-AF65-F5344CB8AC3E}">
        <p14:creationId xmlns:p14="http://schemas.microsoft.com/office/powerpoint/2010/main" val="1118059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dirty="0"/>
              <a:t>When creating subheadings, limit the number of heading levels so that readers don’t lose track of the topic you are trying to discuss.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Keep in mind that you want to avoid using </a:t>
            </a:r>
            <a:r>
              <a:rPr lang="en-US" sz="4400" b="1" dirty="0"/>
              <a:t>too many heading levels</a:t>
            </a:r>
            <a:r>
              <a:rPr lang="en-US" sz="4400" dirty="0"/>
              <a:t>.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An ideal maximum is three levels.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However, sometimes more levels are needed depending on the content.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Just try to keep the headings consistent and clear.</a:t>
            </a:r>
          </a:p>
          <a:p>
            <a:pPr marL="0" indent="0">
              <a:buFont typeface="Arial" panose="020B0604020202020204" pitchFamily="34" charset="0"/>
              <a:buNone/>
            </a:pPr>
            <a:endParaRPr lang="en-US" sz="4400" dirty="0"/>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t>**********</a:t>
            </a:r>
          </a:p>
          <a:p>
            <a:pPr marL="0" indent="0">
              <a:buFont typeface="Arial" panose="020B0604020202020204" pitchFamily="34" charset="0"/>
              <a:buNone/>
            </a:pPr>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a:p>
        </p:txBody>
      </p:sp>
    </p:spTree>
    <p:extLst>
      <p:ext uri="{BB962C8B-B14F-4D97-AF65-F5344CB8AC3E}">
        <p14:creationId xmlns:p14="http://schemas.microsoft.com/office/powerpoint/2010/main" val="1042518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t>Also for headings, try to use a consistent font and style for headings within levels so that readers can navigate the text more easily. </a:t>
            </a: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t>Ensure you use the </a:t>
            </a:r>
            <a:r>
              <a:rPr lang="en-US" sz="4400" b="1" dirty="0"/>
              <a:t>same style and font </a:t>
            </a:r>
            <a:r>
              <a:rPr lang="en-US" sz="4400" dirty="0"/>
              <a:t>within each level. </a:t>
            </a: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t>For example, if heading level 1 is bold 20 point, then all headings at that level should be bold 20 point. </a:t>
            </a: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t>This consistency is easily accomplished when you use heading styles that can be automatically applied with the click of a button. </a:t>
            </a: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t>How to create heading styles is beyond the scope of this session, but if you are interested in learning more, I’ve provided a link on the slide and in the handout to a tutorial on how to create and apply them in Microsoft Word specifically.</a:t>
            </a: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t>**********</a:t>
            </a: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19</a:t>
            </a:fld>
            <a:endParaRPr lang="en-US"/>
          </a:p>
        </p:txBody>
      </p:sp>
    </p:spTree>
    <p:extLst>
      <p:ext uri="{BB962C8B-B14F-4D97-AF65-F5344CB8AC3E}">
        <p14:creationId xmlns:p14="http://schemas.microsoft.com/office/powerpoint/2010/main" val="133914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You can access the handout for this session on the Breakout 3D page, which is accessible through the conference program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Times New Roman" panose="02020603050405020304" pitchFamily="18" charset="0"/>
                <a:ea typeface="Calibri" panose="020F0502020204030204" pitchFamily="34" charset="0"/>
              </a:rPr>
              <a:t>[Mention that Marisha will or has shared it in the chat as well.]</a:t>
            </a:r>
          </a:p>
        </p:txBody>
      </p:sp>
      <p:sp>
        <p:nvSpPr>
          <p:cNvPr id="4" name="Slide Number Placeholder 3"/>
          <p:cNvSpPr>
            <a:spLocks noGrp="1"/>
          </p:cNvSpPr>
          <p:nvPr>
            <p:ph type="sldNum" sz="quarter" idx="5"/>
          </p:nvPr>
        </p:nvSpPr>
        <p:spPr/>
        <p:txBody>
          <a:bodyPr/>
          <a:lstStyle/>
          <a:p>
            <a:fld id="{B07C1089-EA67-4D5F-9DDA-BDBB90930DA0}" type="slidenum">
              <a:rPr lang="en-US" smtClean="0"/>
              <a:t>2</a:t>
            </a:fld>
            <a:endParaRPr lang="en-US"/>
          </a:p>
        </p:txBody>
      </p:sp>
    </p:spTree>
    <p:extLst>
      <p:ext uri="{BB962C8B-B14F-4D97-AF65-F5344CB8AC3E}">
        <p14:creationId xmlns:p14="http://schemas.microsoft.com/office/powerpoint/2010/main" val="406531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0" dirty="0"/>
              <a:t>You also want to limit the use of multilevel lists. </a:t>
            </a:r>
          </a:p>
          <a:p>
            <a:pPr marL="0" indent="0">
              <a:buFont typeface="Arial" panose="020B0604020202020204" pitchFamily="34" charset="0"/>
              <a:buNone/>
            </a:pPr>
            <a:endParaRPr lang="en-US" sz="4400" b="0" dirty="0"/>
          </a:p>
          <a:p>
            <a:pPr marL="0" indent="0">
              <a:buFont typeface="Arial" panose="020B0604020202020204" pitchFamily="34" charset="0"/>
              <a:buNone/>
            </a:pPr>
            <a:r>
              <a:rPr lang="en-US" sz="4400" b="0" dirty="0"/>
              <a:t>Multilevel lists, or lists that have more than one level of bulleted or numbered items,</a:t>
            </a:r>
            <a:r>
              <a:rPr lang="en-US" sz="4400" dirty="0"/>
              <a:t> can be difficult to track just like numerous heading levels.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On this slide, here’s an example of a complex multilevel list that contains multiple levels that switch frequently.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Here’s how this list sounds when you’re using a screen reader:</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b="1" dirty="0"/>
              <a:t>[play audio by clicking on tiny black square]</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I haven’t figured out yet why the screen reader insists on pronouncing “time” as “me” toward the end there, so that’s just an example of something I would need to look into when remediating.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So you can see that the reader became more and more dazed and confused as they moved through the bullet points.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This hypothetical reader ultimately decided to just move on to something else.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Often, you can avoid going to another level just by changing the top level to a heading.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I’ll show an example of this on the next couple slides.</a:t>
            </a:r>
          </a:p>
          <a:p>
            <a:pPr marL="0" indent="0">
              <a:buFont typeface="Arial" panose="020B0604020202020204" pitchFamily="34" charset="0"/>
              <a:buNone/>
            </a:pPr>
            <a:endParaRPr lang="en-US" sz="4400" dirty="0"/>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t>**********</a:t>
            </a:r>
          </a:p>
          <a:p>
            <a:pPr marL="0" indent="0">
              <a:buFont typeface="Arial" panose="020B0604020202020204" pitchFamily="34" charset="0"/>
              <a:buNone/>
            </a:pPr>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20</a:t>
            </a:fld>
            <a:endParaRPr lang="en-US"/>
          </a:p>
        </p:txBody>
      </p:sp>
    </p:spTree>
    <p:extLst>
      <p:ext uri="{BB962C8B-B14F-4D97-AF65-F5344CB8AC3E}">
        <p14:creationId xmlns:p14="http://schemas.microsoft.com/office/powerpoint/2010/main" val="4095920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Here’s an example of multilevel lists that may not be applied effectively. </a:t>
            </a:r>
          </a:p>
          <a:p>
            <a:endParaRPr lang="en-US" sz="4400" dirty="0"/>
          </a:p>
          <a:p>
            <a:r>
              <a:rPr lang="en-US" sz="4400" dirty="0"/>
              <a:t>The main heading, the title of the piece, appears at the top as “Example of Vision and Mission Statements.” </a:t>
            </a:r>
          </a:p>
          <a:p>
            <a:endParaRPr lang="en-US" sz="4400" dirty="0"/>
          </a:p>
          <a:p>
            <a:r>
              <a:rPr lang="en-US" sz="4400" dirty="0"/>
              <a:t>That main heading is followed by a paragraph, then two top-level bullet items: “Vision Statement for Mari’s Family Child Care” and “Mission Statement for Mari’s Family Child Care.” </a:t>
            </a:r>
          </a:p>
          <a:p>
            <a:endParaRPr lang="en-US" sz="4400" dirty="0"/>
          </a:p>
          <a:p>
            <a:r>
              <a:rPr lang="en-US" sz="4400" dirty="0"/>
              <a:t>Each of those top-level bullets is followed by two sub-bullets. </a:t>
            </a:r>
          </a:p>
          <a:p>
            <a:endParaRPr lang="en-US" sz="4400" dirty="0"/>
          </a:p>
          <a:p>
            <a:r>
              <a:rPr lang="en-US" sz="4400" dirty="0"/>
              <a:t>Although these multilevel lists only have two levels, you will see on the next slide that two levels is not even necessary.</a:t>
            </a:r>
          </a:p>
          <a:p>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a:t>
            </a:r>
          </a:p>
          <a:p>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21</a:t>
            </a:fld>
            <a:endParaRPr lang="en-US"/>
          </a:p>
        </p:txBody>
      </p:sp>
    </p:spTree>
    <p:extLst>
      <p:ext uri="{BB962C8B-B14F-4D97-AF65-F5344CB8AC3E}">
        <p14:creationId xmlns:p14="http://schemas.microsoft.com/office/powerpoint/2010/main" val="2343624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In this example of the same content from the previous slide, those top-level bullets are now subheadings</a:t>
            </a:r>
          </a:p>
          <a:p>
            <a:endParaRPr lang="en-US" sz="4400" dirty="0"/>
          </a:p>
          <a:p>
            <a:r>
              <a:rPr lang="en-US" sz="4400" dirty="0"/>
              <a:t>Those subheadings now introduce the less complex bullet lists that only use one level. </a:t>
            </a:r>
          </a:p>
          <a:p>
            <a:endParaRPr lang="en-US" sz="4400" dirty="0"/>
          </a:p>
          <a:p>
            <a:r>
              <a:rPr lang="en-US" sz="4400" dirty="0"/>
              <a:t>Now the reader is not getting lost in different levels and can clearly identify the topic of each list.</a:t>
            </a:r>
          </a:p>
          <a:p>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a:t>
            </a:r>
          </a:p>
          <a:p>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22</a:t>
            </a:fld>
            <a:endParaRPr lang="en-US"/>
          </a:p>
        </p:txBody>
      </p:sp>
    </p:spTree>
    <p:extLst>
      <p:ext uri="{BB962C8B-B14F-4D97-AF65-F5344CB8AC3E}">
        <p14:creationId xmlns:p14="http://schemas.microsoft.com/office/powerpoint/2010/main" val="4027067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When we talk about word choice, we are talking about choosing our words wisely with accessibility in mind.</a:t>
            </a:r>
          </a:p>
          <a:p>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a:t>
            </a:r>
          </a:p>
          <a:p>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23</a:t>
            </a:fld>
            <a:endParaRPr lang="en-US"/>
          </a:p>
        </p:txBody>
      </p:sp>
    </p:spTree>
    <p:extLst>
      <p:ext uri="{BB962C8B-B14F-4D97-AF65-F5344CB8AC3E}">
        <p14:creationId xmlns:p14="http://schemas.microsoft.com/office/powerpoint/2010/main" val="2168033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First, we want to avoid abbreviations and jargon when possible.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Is it a common term?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Even so and even if we define an abbreviation, it still may make the text less digestible and more overwhelming, especially if there are several abbreviations.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But why abbreviate at all? What is the point of an abbreviation anyway?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It’s well, to abbreviate, or save space and avoid repetition.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And, if a complex term is used more than 2 or 3 times, an abbreviation may be necessary.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But what if the spelled-out term is good </a:t>
            </a:r>
            <a:r>
              <a:rPr lang="en-US" sz="3200" i="1" dirty="0"/>
              <a:t>enough</a:t>
            </a:r>
            <a:r>
              <a:rPr lang="en-US" sz="3200" dirty="0"/>
              <a: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If the term is simple as is, you may not need to abbreviate.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Take the term “family child care,” which is a term that comes up a lot in the early childhood field.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Is the abbreviated version, FCC, really making the content more readable?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It may save space, but if your audience is not familiar with such terminology, they may get more from it if they can see the full term.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But again, you may want to use the abbreviation FCC if you are working with an audience who uses the abbreviation regularly and will recognize it easily.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endParaRPr lang="en-US" sz="5400" dirty="0"/>
          </a:p>
        </p:txBody>
      </p:sp>
      <p:sp>
        <p:nvSpPr>
          <p:cNvPr id="4" name="Slide Number Placeholder 3"/>
          <p:cNvSpPr>
            <a:spLocks noGrp="1"/>
          </p:cNvSpPr>
          <p:nvPr>
            <p:ph type="sldNum" sz="quarter" idx="5"/>
          </p:nvPr>
        </p:nvSpPr>
        <p:spPr/>
        <p:txBody>
          <a:bodyPr/>
          <a:lstStyle/>
          <a:p>
            <a:fld id="{5F085DC6-3276-7043-866B-AAE2820669F7}" type="slidenum">
              <a:rPr lang="en-US" smtClean="0"/>
              <a:t>24</a:t>
            </a:fld>
            <a:endParaRPr lang="en-US"/>
          </a:p>
        </p:txBody>
      </p:sp>
    </p:spTree>
    <p:extLst>
      <p:ext uri="{BB962C8B-B14F-4D97-AF65-F5344CB8AC3E}">
        <p14:creationId xmlns:p14="http://schemas.microsoft.com/office/powerpoint/2010/main" val="2859232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a:r>
              <a:rPr lang="en-US" sz="1800" b="0" i="0" u="none" strike="noStrike" baseline="0" dirty="0">
                <a:solidFill>
                  <a:srgbClr val="1569C8"/>
                </a:solidFill>
                <a:latin typeface="Arial" panose="020B0604020202020204" pitchFamily="34" charset="0"/>
              </a:rPr>
              <a:t>Try to use short words and phrases. </a:t>
            </a:r>
          </a:p>
          <a:p>
            <a:pPr marR="0" algn="l"/>
            <a:endParaRPr lang="en-US" sz="1800" b="0" i="0" u="none" strike="noStrike" baseline="0" dirty="0">
              <a:solidFill>
                <a:srgbClr val="1569C8"/>
              </a:solidFill>
              <a:latin typeface="Arial" panose="020B0604020202020204" pitchFamily="34" charset="0"/>
            </a:endParaRPr>
          </a:p>
          <a:p>
            <a:pPr marR="0" algn="l"/>
            <a:r>
              <a:rPr lang="en-US" sz="1800" b="0" i="0" u="none" strike="noStrike" baseline="0" dirty="0">
                <a:solidFill>
                  <a:srgbClr val="1569C8"/>
                </a:solidFill>
                <a:latin typeface="Arial" panose="020B0604020202020204" pitchFamily="34" charset="0"/>
              </a:rPr>
              <a:t>Think about using more common words and avoid more than two conjunctions in a sentence. </a:t>
            </a:r>
          </a:p>
          <a:p>
            <a:pPr marR="0" algn="l"/>
            <a:endParaRPr lang="en-US" sz="1800" b="0" i="0" u="none" strike="noStrike" baseline="0" dirty="0">
              <a:solidFill>
                <a:srgbClr val="1569C8"/>
              </a:solidFill>
              <a:latin typeface="Arial" panose="020B0604020202020204" pitchFamily="34" charset="0"/>
            </a:endParaRPr>
          </a:p>
          <a:p>
            <a:pPr marR="0" algn="l"/>
            <a:r>
              <a:rPr lang="en-US" sz="1800" b="0" i="0" u="none" strike="noStrike" baseline="0" dirty="0">
                <a:solidFill>
                  <a:srgbClr val="1569C8"/>
                </a:solidFill>
                <a:latin typeface="Arial" panose="020B0604020202020204" pitchFamily="34" charset="0"/>
              </a:rPr>
              <a:t>Conjunctions are words that join phrases, such as “and,” “but,” and “so.”</a:t>
            </a:r>
            <a:r>
              <a:rPr lang="en-US" sz="1800" b="1" i="0" u="none" strike="noStrike" baseline="0" dirty="0">
                <a:solidFill>
                  <a:srgbClr val="1569C8"/>
                </a:solidFill>
                <a:effectLst/>
                <a:latin typeface="Times New Roman" panose="02020603050405020304" pitchFamily="18" charset="0"/>
              </a:rPr>
              <a:t> </a:t>
            </a:r>
          </a:p>
          <a:p>
            <a:pPr marR="0" algn="l"/>
            <a:endParaRPr lang="en-US" sz="1800" b="1" i="0" u="none" strike="noStrike" baseline="0" dirty="0">
              <a:solidFill>
                <a:srgbClr val="1569C8"/>
              </a:solidFill>
              <a:effectLst/>
              <a:latin typeface="Times New Roman" panose="02020603050405020304" pitchFamily="18" charset="0"/>
            </a:endParaRPr>
          </a:p>
          <a:p>
            <a:pPr marR="0" algn="l"/>
            <a:r>
              <a:rPr lang="en-US" sz="1800" b="0" i="0" u="none" strike="noStrike" baseline="0" dirty="0">
                <a:solidFill>
                  <a:srgbClr val="1569C8"/>
                </a:solidFill>
                <a:effectLst/>
                <a:latin typeface="Times New Roman" panose="02020603050405020304" pitchFamily="18" charset="0"/>
              </a:rPr>
              <a:t>You can also check the reading level of your words by using the built-in Editor tool in Microsoft Word. </a:t>
            </a:r>
          </a:p>
          <a:p>
            <a:pPr marR="0" algn="l"/>
            <a:endParaRPr lang="en-US" sz="1800" b="0" i="0" u="none" strike="noStrike" baseline="0" dirty="0">
              <a:solidFill>
                <a:srgbClr val="1569C8"/>
              </a:solidFill>
              <a:effectLst/>
              <a:latin typeface="Times New Roman" panose="02020603050405020304" pitchFamily="18" charset="0"/>
            </a:endParaRPr>
          </a:p>
          <a:p>
            <a:pPr marR="0" algn="l"/>
            <a:r>
              <a:rPr lang="en-US" sz="1800" b="0" i="0" u="none" strike="noStrike" baseline="0" dirty="0">
                <a:solidFill>
                  <a:srgbClr val="1569C8"/>
                </a:solidFill>
                <a:effectLst/>
                <a:latin typeface="Times New Roman" panose="02020603050405020304" pitchFamily="18" charset="0"/>
              </a:rPr>
              <a:t>For a general audience, you want to target an eighth or ninth grade level. </a:t>
            </a:r>
          </a:p>
          <a:p>
            <a:pPr marR="0" algn="l"/>
            <a:endParaRPr lang="en-US" sz="1800" b="0" i="0" u="none" strike="noStrike" baseline="0" dirty="0">
              <a:solidFill>
                <a:srgbClr val="1569C8"/>
              </a:solidFill>
              <a:effectLst/>
              <a:latin typeface="Times New Roman" panose="02020603050405020304" pitchFamily="18"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R="0" algn="l"/>
            <a:endParaRPr lang="en-US" sz="1800" b="0" i="0" u="none" strike="noStrike" baseline="0" dirty="0">
              <a:solidFill>
                <a:srgbClr val="1569C8"/>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25</a:t>
            </a:fld>
            <a:endParaRPr lang="en-US"/>
          </a:p>
        </p:txBody>
      </p:sp>
    </p:spTree>
    <p:extLst>
      <p:ext uri="{BB962C8B-B14F-4D97-AF65-F5344CB8AC3E}">
        <p14:creationId xmlns:p14="http://schemas.microsoft.com/office/powerpoint/2010/main" val="4017694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Avoid nonessential adjectives and adverbs.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We often try to spruce up our writing by using more adjectives and adverbs.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They are often unnecessary or serve to make the text too dense and overwhelming as a result.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And sometimes the adjectives can be redundant, such as “add extra” or “repeat again” or “end result.”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26</a:t>
            </a:fld>
            <a:endParaRPr lang="en-US"/>
          </a:p>
        </p:txBody>
      </p:sp>
    </p:spTree>
    <p:extLst>
      <p:ext uri="{BB962C8B-B14F-4D97-AF65-F5344CB8AC3E}">
        <p14:creationId xmlns:p14="http://schemas.microsoft.com/office/powerpoint/2010/main" val="1463345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For example, this slide reads: When you </a:t>
            </a:r>
            <a:r>
              <a:rPr lang="en-US" sz="1800" b="1" dirty="0">
                <a:effectLst/>
                <a:latin typeface="Times New Roman" panose="02020603050405020304" pitchFamily="18" charset="0"/>
                <a:ea typeface="Calibri" panose="020F0502020204030204" pitchFamily="34" charset="0"/>
              </a:rPr>
              <a:t>suddenly </a:t>
            </a:r>
            <a:r>
              <a:rPr lang="en-US" sz="1800" dirty="0">
                <a:effectLst/>
                <a:latin typeface="Times New Roman" panose="02020603050405020304" pitchFamily="18" charset="0"/>
                <a:ea typeface="Calibri" panose="020F0502020204030204" pitchFamily="34" charset="0"/>
              </a:rPr>
              <a:t>find yourself adding </a:t>
            </a:r>
            <a:r>
              <a:rPr lang="en-US" sz="1800" b="1" dirty="0">
                <a:effectLst/>
                <a:latin typeface="Times New Roman" panose="02020603050405020304" pitchFamily="18" charset="0"/>
                <a:ea typeface="Calibri" panose="020F0502020204030204" pitchFamily="34" charset="0"/>
              </a:rPr>
              <a:t>extra </a:t>
            </a:r>
            <a:r>
              <a:rPr lang="en-US" sz="1800" dirty="0">
                <a:effectLst/>
                <a:latin typeface="Times New Roman" panose="02020603050405020304" pitchFamily="18" charset="0"/>
                <a:ea typeface="Calibri" panose="020F0502020204030204" pitchFamily="34" charset="0"/>
              </a:rPr>
              <a:t>adjectives and adverbs, think about whether they </a:t>
            </a:r>
            <a:r>
              <a:rPr lang="en-US" sz="1800" b="1" dirty="0">
                <a:effectLst/>
                <a:latin typeface="Times New Roman" panose="02020603050405020304" pitchFamily="18" charset="0"/>
                <a:ea typeface="Calibri" panose="020F0502020204030204" pitchFamily="34" charset="0"/>
              </a:rPr>
              <a:t>truly </a:t>
            </a:r>
            <a:r>
              <a:rPr lang="en-US" sz="1800" dirty="0">
                <a:effectLst/>
                <a:latin typeface="Times New Roman" panose="02020603050405020304" pitchFamily="18" charset="0"/>
                <a:ea typeface="Calibri" panose="020F0502020204030204" pitchFamily="34" charset="0"/>
              </a:rPr>
              <a:t>add meaning to the content or just make it seem </a:t>
            </a:r>
            <a:r>
              <a:rPr lang="en-US" sz="1800" b="1" dirty="0">
                <a:effectLst/>
                <a:latin typeface="Times New Roman" panose="02020603050405020304" pitchFamily="18" charset="0"/>
                <a:ea typeface="Calibri" panose="020F0502020204030204" pitchFamily="34" charset="0"/>
              </a:rPr>
              <a:t>overly </a:t>
            </a:r>
            <a:r>
              <a:rPr lang="en-US" sz="1800" dirty="0">
                <a:effectLst/>
                <a:latin typeface="Times New Roman" panose="02020603050405020304" pitchFamily="18" charset="0"/>
                <a:ea typeface="Calibri" panose="020F0502020204030204" pitchFamily="34" charset="0"/>
              </a:rPr>
              <a:t>pretty, or read as academic, or just increase the word count.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In the example on the slide, “suddenly” after “when you” is removed because it adds some drama that is not really needed in this content.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“Extra” is removed because it is redundant when it appears with “adding.”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 removed “truly” because it’s unnecessary.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And “overly” is not needed with “pretty” because we’re not trying to make this text pretty in general. “Overly pretty” is a given.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27</a:t>
            </a:fld>
            <a:endParaRPr lang="en-US"/>
          </a:p>
        </p:txBody>
      </p:sp>
    </p:spTree>
    <p:extLst>
      <p:ext uri="{BB962C8B-B14F-4D97-AF65-F5344CB8AC3E}">
        <p14:creationId xmlns:p14="http://schemas.microsoft.com/office/powerpoint/2010/main" val="3756125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Keep modifying words close to the words they modify.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Modifying words are adjectives or adverbs, or they are phrases that act as adjectives or adverbs.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Sometimes these modifiers are placed too far from the words they modify, which makes it hard for readers to follow meaning.</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28</a:t>
            </a:fld>
            <a:endParaRPr lang="en-US"/>
          </a:p>
        </p:txBody>
      </p:sp>
    </p:spTree>
    <p:extLst>
      <p:ext uri="{BB962C8B-B14F-4D97-AF65-F5344CB8AC3E}">
        <p14:creationId xmlns:p14="http://schemas.microsoft.com/office/powerpoint/2010/main" val="3768728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In the first example here, quote “</a:t>
            </a:r>
            <a:r>
              <a:rPr lang="en-US" sz="1800" dirty="0">
                <a:latin typeface="Helvetica" panose="020B0604020202020204" pitchFamily="34" charset="0"/>
                <a:cs typeface="Helvetica" panose="020B0604020202020204" pitchFamily="34" charset="0"/>
              </a:rPr>
              <a:t>A commitment to equity, diversity, and inclusion that is steadfast.” end quote, the phrase “that is steadfast” is meant to modify “A commitment.”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latin typeface="Helvetica" panose="020B0604020202020204" pitchFamily="34" charset="0"/>
              <a:cs typeface="Helvetica"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latin typeface="Helvetica" panose="020B0604020202020204" pitchFamily="34" charset="0"/>
                <a:cs typeface="Helvetica" panose="020B0604020202020204" pitchFamily="34" charset="0"/>
              </a:rPr>
              <a:t>But its placement is confusing because it could also be modifying “equity, diversity, and inclusion”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latin typeface="Helvetica" panose="020B0604020202020204" pitchFamily="34" charset="0"/>
              <a:cs typeface="Helvetica"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latin typeface="Helvetica" panose="020B0604020202020204" pitchFamily="34" charset="0"/>
                <a:cs typeface="Helvetica" panose="020B0604020202020204" pitchFamily="34" charset="0"/>
              </a:rPr>
              <a:t>– The final version that appears on my company’s website, WestEd.org, is quote “A steadfast commitment to equity, diversity, and inclusion.” end quote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latin typeface="Helvetica" panose="020B0604020202020204" pitchFamily="34" charset="0"/>
              <a:cs typeface="Helvetica"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latin typeface="Helvetica" panose="020B0604020202020204" pitchFamily="34" charset="0"/>
                <a:cs typeface="Helvetica" panose="020B0604020202020204" pitchFamily="34" charset="0"/>
              </a:rPr>
              <a:t>In the second example, quote “We provided services to caregivers who have been unfairly treated during the first half of the year.” end quote, it seems like we’re saying that </a:t>
            </a:r>
            <a:r>
              <a:rPr lang="en-US" sz="1800" b="1" i="0" dirty="0">
                <a:latin typeface="Helvetica" panose="020B0604020202020204" pitchFamily="34" charset="0"/>
                <a:cs typeface="Helvetica" panose="020B0604020202020204" pitchFamily="34" charset="0"/>
              </a:rPr>
              <a:t>caregivers </a:t>
            </a:r>
            <a:r>
              <a:rPr lang="en-US" sz="1800" b="1" dirty="0">
                <a:latin typeface="Helvetica" panose="020B0604020202020204" pitchFamily="34" charset="0"/>
                <a:cs typeface="Helvetica" panose="020B0604020202020204" pitchFamily="34" charset="0"/>
              </a:rPr>
              <a:t>were unfairly treated </a:t>
            </a:r>
            <a:r>
              <a:rPr lang="en-US" sz="1800" dirty="0">
                <a:latin typeface="Helvetica" panose="020B0604020202020204" pitchFamily="34" charset="0"/>
                <a:cs typeface="Helvetica" panose="020B0604020202020204" pitchFamily="34" charset="0"/>
              </a:rPr>
              <a:t>during the first half of the year.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latin typeface="Helvetica" panose="020B0604020202020204" pitchFamily="34" charset="0"/>
              <a:cs typeface="Helvetica"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latin typeface="Helvetica" panose="020B0604020202020204" pitchFamily="34" charset="0"/>
                <a:cs typeface="Helvetica" panose="020B0604020202020204" pitchFamily="34" charset="0"/>
              </a:rPr>
              <a:t>What is really meant here is that the </a:t>
            </a:r>
            <a:r>
              <a:rPr lang="en-US" sz="1800" b="1" dirty="0">
                <a:latin typeface="Helvetica" panose="020B0604020202020204" pitchFamily="34" charset="0"/>
                <a:cs typeface="Helvetica" panose="020B0604020202020204" pitchFamily="34" charset="0"/>
              </a:rPr>
              <a:t>services were provided</a:t>
            </a:r>
            <a:r>
              <a:rPr lang="en-US" sz="1800" b="0" dirty="0">
                <a:latin typeface="Helvetica" panose="020B0604020202020204" pitchFamily="34" charset="0"/>
                <a:cs typeface="Helvetica" panose="020B0604020202020204" pitchFamily="34" charset="0"/>
              </a:rPr>
              <a:t> </a:t>
            </a:r>
            <a:r>
              <a:rPr lang="en-US" sz="1800" dirty="0">
                <a:latin typeface="Helvetica" panose="020B0604020202020204" pitchFamily="34" charset="0"/>
                <a:cs typeface="Helvetica" panose="020B0604020202020204" pitchFamily="34" charset="0"/>
              </a:rPr>
              <a:t>in the first half of the year and not that the unfair treatment of the caregivers happened during the first half of the year.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latin typeface="Helvetica" panose="020B0604020202020204" pitchFamily="34" charset="0"/>
              <a:cs typeface="Helvetica"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latin typeface="Helvetica" panose="020B0604020202020204" pitchFamily="34" charset="0"/>
                <a:cs typeface="Helvetica" panose="020B0604020202020204" pitchFamily="34" charset="0"/>
              </a:rPr>
              <a:t>A better version would be “During the first half of the year, we provided services to caregivers who have been unfairly treated.”</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latin typeface="Helvetica" panose="020B0604020202020204" pitchFamily="34" charset="0"/>
              <a:cs typeface="Helvetica"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latin typeface="Helvetica" panose="020B0604020202020204" pitchFamily="34" charset="0"/>
                <a:cs typeface="Helvetica" panose="020B0604020202020204" pitchFamily="34" charset="0"/>
              </a:rPr>
              <a:t>In the last example, I don’t see an error. In quote “We seek work that leads to positive outcomes and sustainable improvements measured against learning standards.” end quote The phrase “measured against learning standards” seems to correctly modify “outcomes and sustainable improvements.”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latin typeface="Helvetica" panose="020B0604020202020204" pitchFamily="34" charset="0"/>
              <a:cs typeface="Helvetica"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29</a:t>
            </a:fld>
            <a:endParaRPr lang="en-US"/>
          </a:p>
        </p:txBody>
      </p:sp>
    </p:spTree>
    <p:extLst>
      <p:ext uri="{BB962C8B-B14F-4D97-AF65-F5344CB8AC3E}">
        <p14:creationId xmlns:p14="http://schemas.microsoft.com/office/powerpoint/2010/main" val="296873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As Sr. Accessibility Editor, I mainly work with the teams in e</a:t>
            </a:r>
            <a:r>
              <a:rPr lang="en-US" dirty="0"/>
              <a:t>arly childhood integrated systems and policies at </a:t>
            </a:r>
            <a:r>
              <a:rPr lang="en-US" dirty="0" err="1"/>
              <a:t>WestEd</a:t>
            </a:r>
            <a:r>
              <a:rPr lang="en-US" dirty="0"/>
              <a:t>, which is an education research agency that serves teachers, schools, and administrators.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As Marisha stated at the intro, my team just finished rolling out dozens of courses targeting early childhood educators and trainers working in the state of California in the United States.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I supported the courses with my skills in copyediting, design, and document accessibility, this last of which benefits from my certification as an Accessible Document Specialist by </a:t>
            </a:r>
            <a:r>
              <a:rPr lang="en-US" sz="1200" dirty="0">
                <a:effectLst/>
                <a:latin typeface="Times New Roman" panose="02020603050405020304" pitchFamily="18" charset="0"/>
              </a:rPr>
              <a:t>the International Association for Accessibility Professionals, or IAAP.</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On this slide, I have a picture of myself, a middle-aged white woman with short curly dark hair and glasses.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In the photo, I’m smiling while kayaking on Lettuce Lake in my hometown of Tampa, Florida, United States.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And, yes, I counted about nine alligators in the water that day!</a:t>
            </a:r>
          </a:p>
          <a:p>
            <a:endParaRPr lang="en-US" dirty="0"/>
          </a:p>
        </p:txBody>
      </p:sp>
      <p:sp>
        <p:nvSpPr>
          <p:cNvPr id="4" name="Slide Number Placeholder 3"/>
          <p:cNvSpPr>
            <a:spLocks noGrp="1"/>
          </p:cNvSpPr>
          <p:nvPr>
            <p:ph type="sldNum" sz="quarter" idx="5"/>
          </p:nvPr>
        </p:nvSpPr>
        <p:spPr/>
        <p:txBody>
          <a:bodyPr/>
          <a:lstStyle/>
          <a:p>
            <a:fld id="{B07C1089-EA67-4D5F-9DDA-BDBB90930DA0}" type="slidenum">
              <a:rPr lang="en-US" smtClean="0"/>
              <a:t>3</a:t>
            </a:fld>
            <a:endParaRPr lang="en-US"/>
          </a:p>
        </p:txBody>
      </p:sp>
    </p:spTree>
    <p:extLst>
      <p:ext uri="{BB962C8B-B14F-4D97-AF65-F5344CB8AC3E}">
        <p14:creationId xmlns:p14="http://schemas.microsoft.com/office/powerpoint/2010/main" val="3419820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dirty="0"/>
              <a:t>Be sure to use transition words to connect ideas within and across paragraphs.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Transition words help readers link sentences and paragraphs smoothly without abrupt breaks between ideas.</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Examples of transition words include terms like “therefore,” “however,” “furthermore,” or “in addition.”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What you choose to use may depend on your audience. </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Some transition words have a more formal feel to them.</a:t>
            </a:r>
          </a:p>
          <a:p>
            <a:pPr marL="0" indent="0">
              <a:buFont typeface="Arial" panose="020B0604020202020204" pitchFamily="34" charset="0"/>
              <a:buNone/>
            </a:pPr>
            <a:endParaRPr lang="en-US" sz="4400" dirty="0"/>
          </a:p>
          <a:p>
            <a:pPr marL="0" indent="0">
              <a:buFont typeface="Arial" panose="020B0604020202020204" pitchFamily="34" charset="0"/>
              <a:buNone/>
            </a:pPr>
            <a:r>
              <a:rPr lang="en-US" sz="4400" dirty="0"/>
              <a:t>You can refer to Merriam-Webster’s 33 Transition Words and Phrases for more examples. The link is available in the handout.</a:t>
            </a:r>
          </a:p>
          <a:p>
            <a:pPr marL="0" indent="0">
              <a:buFont typeface="Arial" panose="020B0604020202020204" pitchFamily="34" charset="0"/>
              <a:buNone/>
            </a:pPr>
            <a:endParaRPr lang="en-US" sz="4400" dirty="0"/>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t>**********</a:t>
            </a:r>
          </a:p>
          <a:p>
            <a:pPr marL="0" indent="0">
              <a:buFont typeface="Arial" panose="020B0604020202020204" pitchFamily="34" charset="0"/>
              <a:buNone/>
            </a:pPr>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30</a:t>
            </a:fld>
            <a:endParaRPr lang="en-US"/>
          </a:p>
        </p:txBody>
      </p:sp>
    </p:spTree>
    <p:extLst>
      <p:ext uri="{BB962C8B-B14F-4D97-AF65-F5344CB8AC3E}">
        <p14:creationId xmlns:p14="http://schemas.microsoft.com/office/powerpoint/2010/main" val="739569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Avoid the dirty dozen.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 dirty dozen is a set of words and phrases compiled at plainlanguage.gov and comes from more governmental-type communication.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Some of the terms may not come up for you in your own work, but I thought it would be useful to pull them out here just in case.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You can find other examples at plainlanguage.gov, and the specific URL can be found on the handout.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These words and phrases are the epitome of redundancy, vagueness, and complexity that make for denser or less readable text.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The list starts with addressees here, which refers to the readers. Less formal language calls for “you” and connects to the reader better.</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Assist or assistance can be replaced with aid or help.</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1"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Calibri" panose="020F0502020204030204" pitchFamily="34" charset="0"/>
              </a:rPr>
              <a:t>[Read the rest of the list until 9]</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1"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9. It is can be omitted entirely or you can use the term that it refers to.</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10. promulgate, which I’m not even sure I’m pronouncing correctly, that’s how much I use it!, can be replaced with issue or publish.</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11. This activity, or command is a little ambiguous. I interpret it as “Instead of referring to the government or group, use “us” or “we”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12. And utilize or utilization can be replaced with the more concise and common </a:t>
            </a:r>
            <a:r>
              <a:rPr lang="en-US" sz="1800" b="0" dirty="0" err="1">
                <a:effectLst/>
                <a:latin typeface="Times New Roman" panose="02020603050405020304" pitchFamily="18" charset="0"/>
                <a:ea typeface="Calibri" panose="020F0502020204030204" pitchFamily="34" charset="0"/>
              </a:rPr>
              <a:t>uzze</a:t>
            </a:r>
            <a:r>
              <a:rPr lang="en-US" sz="1800" b="0" dirty="0">
                <a:effectLst/>
                <a:latin typeface="Times New Roman" panose="02020603050405020304" pitchFamily="18" charset="0"/>
                <a:ea typeface="Calibri" panose="020F0502020204030204" pitchFamily="34" charset="0"/>
              </a:rPr>
              <a:t> or </a:t>
            </a:r>
            <a:r>
              <a:rPr lang="en-US" sz="1800" b="0" dirty="0" err="1">
                <a:effectLst/>
                <a:latin typeface="Times New Roman" panose="02020603050405020304" pitchFamily="18" charset="0"/>
                <a:ea typeface="Calibri" panose="020F0502020204030204" pitchFamily="34" charset="0"/>
              </a:rPr>
              <a:t>usse</a:t>
            </a:r>
            <a:r>
              <a:rPr lang="en-US" sz="1800" b="0" dirty="0">
                <a:effectLst/>
                <a:latin typeface="Times New Roman" panose="02020603050405020304" pitchFamily="18" charset="0"/>
                <a:ea typeface="Calibri" panose="020F0502020204030204" pitchFamily="34" charset="0"/>
              </a:rPr>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31</a:t>
            </a:fld>
            <a:endParaRPr lang="en-US"/>
          </a:p>
        </p:txBody>
      </p:sp>
    </p:spTree>
    <p:extLst>
      <p:ext uri="{BB962C8B-B14F-4D97-AF65-F5344CB8AC3E}">
        <p14:creationId xmlns:p14="http://schemas.microsoft.com/office/powerpoint/2010/main" val="2665588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For text to be understood, you need clarity. </a:t>
            </a:r>
          </a:p>
          <a:p>
            <a:endParaRPr lang="en-US" sz="4400" dirty="0"/>
          </a:p>
          <a:p>
            <a:r>
              <a:rPr lang="en-US" sz="4400" dirty="0"/>
              <a:t>What you want to say needs to be loud and clear, so to speak. </a:t>
            </a:r>
          </a:p>
          <a:p>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a:t>
            </a:r>
          </a:p>
          <a:p>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32</a:t>
            </a:fld>
            <a:endParaRPr lang="en-US"/>
          </a:p>
        </p:txBody>
      </p:sp>
    </p:spTree>
    <p:extLst>
      <p:ext uri="{BB962C8B-B14F-4D97-AF65-F5344CB8AC3E}">
        <p14:creationId xmlns:p14="http://schemas.microsoft.com/office/powerpoint/2010/main" val="1086236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Use short sections, paragraphs, and sentences.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Splitting up content into digestible chunks is a hallmark of accessible text.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You can accomplish this by making sure your sentences are short, that is, no more than 25 words.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 example here starts off at 25 words: “quote” </a:t>
            </a:r>
            <a:r>
              <a:rPr lang="en-US" sz="2800" dirty="0"/>
              <a:t>This free to download publication from the Program for Infant/Toddler Care offers practical ideas on how to engage effectively and create collaborative relationships with families. “end quote”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2800" dirty="0"/>
              <a:t>But we can make it shorter by moving “free to download” and splitting it into separate descriptions so that you have: </a:t>
            </a:r>
            <a:r>
              <a:rPr lang="en-US" sz="4000" dirty="0"/>
              <a:t>This publication from the Program for Infant/Toddler Care is free to download. It offers practical ideas on how to create collaborative relationships with families.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Your paragraphs can also be short, that is they are less than 150 words and in 3-8 sentences,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and your sections can be short at 3-5 paragraphs.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33</a:t>
            </a:fld>
            <a:endParaRPr lang="en-US"/>
          </a:p>
        </p:txBody>
      </p:sp>
    </p:spTree>
    <p:extLst>
      <p:ext uri="{BB962C8B-B14F-4D97-AF65-F5344CB8AC3E}">
        <p14:creationId xmlns:p14="http://schemas.microsoft.com/office/powerpoint/2010/main" val="2129985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Use active voice and present tense. </a:t>
            </a:r>
          </a:p>
          <a:p>
            <a:endParaRPr lang="en-US" sz="4400" dirty="0"/>
          </a:p>
          <a:p>
            <a:r>
              <a:rPr lang="en-US" sz="4400" dirty="0"/>
              <a:t>Active voice and present tense are the most direct ways of conveying information. </a:t>
            </a:r>
          </a:p>
          <a:p>
            <a:endParaRPr lang="en-US" sz="4400" dirty="0"/>
          </a:p>
          <a:p>
            <a:r>
              <a:rPr lang="en-US" sz="4400" dirty="0"/>
              <a:t>When possible, limit passive voice. </a:t>
            </a:r>
          </a:p>
          <a:p>
            <a:endParaRPr lang="en-US" sz="4400" dirty="0"/>
          </a:p>
          <a:p>
            <a:r>
              <a:rPr lang="en-US" sz="4400" dirty="0"/>
              <a:t>Passive voice is when the subject of the sentence, or the person or thing completing the action, is acted on by the verb. </a:t>
            </a:r>
          </a:p>
          <a:p>
            <a:endParaRPr lang="en-US" sz="4400" dirty="0"/>
          </a:p>
          <a:p>
            <a:r>
              <a:rPr lang="en-US" sz="4400" dirty="0"/>
              <a:t>For example, quote “The exam was taken by the students.” end quote. An active version of this sentence would be “The students took the exam.” </a:t>
            </a:r>
          </a:p>
          <a:p>
            <a:endParaRPr lang="en-US" sz="4400" dirty="0"/>
          </a:p>
          <a:p>
            <a:r>
              <a:rPr lang="en-US" sz="4400" dirty="0"/>
              <a:t>Passive voice also occurs when we use “There is” or “There are” instead of naming a subject, again the person or thing completing the action. </a:t>
            </a:r>
          </a:p>
          <a:p>
            <a:endParaRPr lang="en-US" sz="4400" dirty="0"/>
          </a:p>
          <a:p>
            <a:r>
              <a:rPr lang="en-US" sz="4400" dirty="0"/>
              <a:t>For example, quote “There are many students who will struggle to pass this year’s state assessment.” end quote This sentence could be made more active with quote “Many students will struggle to pass this year’s state assessment.” end quote</a:t>
            </a:r>
          </a:p>
          <a:p>
            <a:endParaRPr lang="en-US" sz="4400" dirty="0"/>
          </a:p>
          <a:p>
            <a:r>
              <a:rPr lang="en-US" sz="4400" dirty="0"/>
              <a:t>Also ensure your tenses are consistent when you need to move away from present tense. </a:t>
            </a:r>
          </a:p>
          <a:p>
            <a:endParaRPr lang="en-US" sz="4400" dirty="0"/>
          </a:p>
          <a:p>
            <a:r>
              <a:rPr lang="en-US" sz="4400" dirty="0"/>
              <a:t>When providing instructional material, active voice and present tense are the most effective as they involve the reader more directly.</a:t>
            </a:r>
          </a:p>
          <a:p>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a:t>
            </a:r>
          </a:p>
          <a:p>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34</a:t>
            </a:fld>
            <a:endParaRPr lang="en-US"/>
          </a:p>
        </p:txBody>
      </p:sp>
    </p:spTree>
    <p:extLst>
      <p:ext uri="{BB962C8B-B14F-4D97-AF65-F5344CB8AC3E}">
        <p14:creationId xmlns:p14="http://schemas.microsoft.com/office/powerpoint/2010/main" val="15896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Avoid the abbreviations e.g. and i.e.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There are a few reasons for avoiding the e.g. and i.e. abbreviations.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First, they are abbreviations and we should try to avoid those as you learned earlier in this training!</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Second, they are seen as more academic language and may not be understood by a general audience.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And third, sometimes people who use them don’t use them correctly. They may be used interchangeably and with not much regard for meaning.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And some writers may take a nuanced approach to using them that doesn’t follow any standard rules.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So, with all that said, to most readers, the meaning becomes irrelevant.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 better terms to use, even in parentheses, are “for example” or “such as” for “e.g.” and “that is” for “i.e.”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35</a:t>
            </a:fld>
            <a:endParaRPr lang="en-US"/>
          </a:p>
        </p:txBody>
      </p:sp>
    </p:spTree>
    <p:extLst>
      <p:ext uri="{BB962C8B-B14F-4D97-AF65-F5344CB8AC3E}">
        <p14:creationId xmlns:p14="http://schemas.microsoft.com/office/powerpoint/2010/main" val="1510013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Avoid ambiguous punctuation.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Punctuation serves a necessary function in that it breaks up sentences and paragraphs into logical chunks.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However, some punctuation can be misused to the point of making the content ambiguous.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In the next few slides, I’ll discuss a few forms of punctuation I see being misused frequently: slashes, “and/or,” and the parenthetical plural.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54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5400" dirty="0"/>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800" dirty="0"/>
          </a:p>
        </p:txBody>
      </p:sp>
      <p:sp>
        <p:nvSpPr>
          <p:cNvPr id="4" name="Slide Number Placeholder 3"/>
          <p:cNvSpPr>
            <a:spLocks noGrp="1"/>
          </p:cNvSpPr>
          <p:nvPr>
            <p:ph type="sldNum" sz="quarter" idx="5"/>
          </p:nvPr>
        </p:nvSpPr>
        <p:spPr/>
        <p:txBody>
          <a:bodyPr/>
          <a:lstStyle/>
          <a:p>
            <a:fld id="{5F085DC6-3276-7043-866B-AAE2820669F7}" type="slidenum">
              <a:rPr lang="en-US" smtClean="0"/>
              <a:t>36</a:t>
            </a:fld>
            <a:endParaRPr lang="en-US"/>
          </a:p>
        </p:txBody>
      </p:sp>
    </p:spTree>
    <p:extLst>
      <p:ext uri="{BB962C8B-B14F-4D97-AF65-F5344CB8AC3E}">
        <p14:creationId xmlns:p14="http://schemas.microsoft.com/office/powerpoint/2010/main" val="196682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 form of punctuation I see a lot is the slash.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If asked what the slash stands for, the consensus is generally that it means “or.”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However, that’s not always the case in context. Sometimes it means “and” or it just means the writer is trying to indicate that the terms on either side of the slash are equally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Unfortunately, such nuance can be lost on the audience, whether they are a general audience, a well-informed audience, or an audience of experts.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In most cases, the slash is not necessary and just makes the content ambiguous.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In the example here, quote “</a:t>
            </a:r>
            <a:r>
              <a:rPr lang="en-US" sz="2800" dirty="0"/>
              <a:t>Underprepared teachers/caregivers leave programs at 3 times the rate of peers with more formal training.</a:t>
            </a:r>
            <a:r>
              <a:rPr lang="en-US" sz="1800" dirty="0">
                <a:effectLst/>
                <a:latin typeface="Times New Roman" panose="02020603050405020304" pitchFamily="18" charset="0"/>
                <a:ea typeface="Calibri" panose="020F0502020204030204" pitchFamily="34" charset="0"/>
              </a:rPr>
              <a:t>” end quote, it seems the writer actually means both teachers and caregivers.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It is much clearer then to change it to quote “</a:t>
            </a:r>
            <a:r>
              <a:rPr lang="en-US" sz="4000" dirty="0"/>
              <a:t>Underprepared teachers and caregivers leave programs at 3 times the rate of peers with more formal training.” end quote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0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000" dirty="0"/>
              <a:t>**********</a:t>
            </a:r>
          </a:p>
        </p:txBody>
      </p:sp>
      <p:sp>
        <p:nvSpPr>
          <p:cNvPr id="4" name="Slide Number Placeholder 3"/>
          <p:cNvSpPr>
            <a:spLocks noGrp="1"/>
          </p:cNvSpPr>
          <p:nvPr>
            <p:ph type="sldNum" sz="quarter" idx="5"/>
          </p:nvPr>
        </p:nvSpPr>
        <p:spPr/>
        <p:txBody>
          <a:bodyPr/>
          <a:lstStyle/>
          <a:p>
            <a:fld id="{5F085DC6-3276-7043-866B-AAE2820669F7}" type="slidenum">
              <a:rPr lang="en-US" smtClean="0"/>
              <a:t>37</a:t>
            </a:fld>
            <a:endParaRPr lang="en-US"/>
          </a:p>
        </p:txBody>
      </p:sp>
    </p:spTree>
    <p:extLst>
      <p:ext uri="{BB962C8B-B14F-4D97-AF65-F5344CB8AC3E}">
        <p14:creationId xmlns:p14="http://schemas.microsoft.com/office/powerpoint/2010/main" val="3714119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I come across the term “and/or” a lot as well.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In general, it means that the terms being compared are either both relevant or only one is relevant.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However, often it’s really just one of them that’s intended.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When you find yourself using “and/or,” pause for a moment and think about whether you really need both terms.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You might be surprised at how often “and/or” can be overused and abused.</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If you do find that the context points to both “and” </a:t>
            </a:r>
            <a:r>
              <a:rPr lang="en-US" sz="1800" b="1" dirty="0"/>
              <a:t>and</a:t>
            </a:r>
            <a:r>
              <a:rPr lang="en-US" sz="1800" dirty="0"/>
              <a:t> “or”, you might reconstruct the sentence to avoid “and/or”.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In the example, let’s change “self-esteem and/or achievement” in the sentence like this:</a:t>
            </a:r>
            <a:r>
              <a:rPr lang="en-US" sz="2800" dirty="0"/>
              <a:t> “Compared to other adult figures, teachers have a significant impact on student self-esteem, achievement, or both.”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2800" dirty="0"/>
              <a:t>And if you have more than two options, instead of saying “or both,” you can say something like “or a combination thereof.”</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72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7200" dirty="0"/>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7200" dirty="0"/>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7200" dirty="0"/>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000" dirty="0"/>
          </a:p>
        </p:txBody>
      </p:sp>
      <p:sp>
        <p:nvSpPr>
          <p:cNvPr id="4" name="Slide Number Placeholder 3"/>
          <p:cNvSpPr>
            <a:spLocks noGrp="1"/>
          </p:cNvSpPr>
          <p:nvPr>
            <p:ph type="sldNum" sz="quarter" idx="5"/>
          </p:nvPr>
        </p:nvSpPr>
        <p:spPr/>
        <p:txBody>
          <a:bodyPr/>
          <a:lstStyle/>
          <a:p>
            <a:fld id="{5F085DC6-3276-7043-866B-AAE2820669F7}" type="slidenum">
              <a:rPr lang="en-US" smtClean="0"/>
              <a:t>38</a:t>
            </a:fld>
            <a:endParaRPr lang="en-US"/>
          </a:p>
        </p:txBody>
      </p:sp>
    </p:spTree>
    <p:extLst>
      <p:ext uri="{BB962C8B-B14F-4D97-AF65-F5344CB8AC3E}">
        <p14:creationId xmlns:p14="http://schemas.microsoft.com/office/powerpoint/2010/main" val="78137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I come across the parenthetical plural when writers are trying to show that something can be either singular or plural.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Often, plural can work just as well, though, and it makes the text less complex and more straightforward.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In addition, screen readers don’t interpret the meaning as either/or.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In the following sentence the parenthetical “s” next to both “teacher” and “staff member” is read by a screen reader like this: “</a:t>
            </a:r>
            <a:r>
              <a:rPr lang="en-US" sz="1200" dirty="0">
                <a:solidFill>
                  <a:srgbClr val="03254D"/>
                </a:solidFill>
                <a:latin typeface="Roboto" panose="02000000000000000000" pitchFamily="2" charset="0"/>
              </a:rPr>
              <a:t>The administrator has to </a:t>
            </a:r>
            <a:r>
              <a:rPr lang="en-US" sz="1200" b="0" i="0" dirty="0">
                <a:solidFill>
                  <a:srgbClr val="03254D"/>
                </a:solidFill>
                <a:effectLst/>
                <a:latin typeface="Roboto" panose="02000000000000000000" pitchFamily="2" charset="0"/>
              </a:rPr>
              <a:t>stay informed on the latest research so that they can mentor the new </a:t>
            </a:r>
            <a:r>
              <a:rPr lang="en-US" sz="1200" b="1" i="0" dirty="0">
                <a:solidFill>
                  <a:srgbClr val="03254D"/>
                </a:solidFill>
                <a:effectLst/>
                <a:latin typeface="Roboto" panose="02000000000000000000" pitchFamily="2" charset="0"/>
              </a:rPr>
              <a:t>teacher </a:t>
            </a:r>
            <a:r>
              <a:rPr lang="en-US" sz="1200" b="1" i="0" dirty="0" err="1">
                <a:solidFill>
                  <a:srgbClr val="03254D"/>
                </a:solidFill>
                <a:effectLst/>
                <a:latin typeface="Roboto" panose="02000000000000000000" pitchFamily="2" charset="0"/>
              </a:rPr>
              <a:t>ess</a:t>
            </a:r>
            <a:r>
              <a:rPr lang="en-US" sz="1200" b="1" i="0" dirty="0">
                <a:solidFill>
                  <a:srgbClr val="03254D"/>
                </a:solidFill>
                <a:effectLst/>
                <a:latin typeface="Roboto" panose="02000000000000000000" pitchFamily="2" charset="0"/>
              </a:rPr>
              <a:t> and staff member </a:t>
            </a:r>
            <a:r>
              <a:rPr lang="en-US" sz="1200" b="1" i="0" dirty="0" err="1">
                <a:solidFill>
                  <a:srgbClr val="03254D"/>
                </a:solidFill>
                <a:effectLst/>
                <a:latin typeface="Roboto" panose="02000000000000000000" pitchFamily="2" charset="0"/>
              </a:rPr>
              <a:t>ess</a:t>
            </a:r>
            <a:r>
              <a:rPr lang="en-US" sz="1200" b="0" i="0" dirty="0">
                <a:solidFill>
                  <a:srgbClr val="03254D"/>
                </a:solidFill>
                <a:effectLst/>
                <a:latin typeface="Roboto" panose="02000000000000000000" pitchFamily="2" charset="0"/>
              </a:rPr>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i="0" dirty="0">
              <a:solidFill>
                <a:srgbClr val="03254D"/>
              </a:solidFill>
              <a:effectLst/>
              <a:latin typeface="Roboto" panose="02000000000000000000" pitchFamily="2"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200" b="0" i="0" dirty="0">
                <a:solidFill>
                  <a:srgbClr val="03254D"/>
                </a:solidFill>
                <a:effectLst/>
                <a:latin typeface="Roboto" panose="02000000000000000000" pitchFamily="2" charset="0"/>
              </a:rPr>
              <a:t>A clearer construction would be: </a:t>
            </a:r>
            <a:r>
              <a:rPr lang="en-US" sz="1800" dirty="0">
                <a:solidFill>
                  <a:srgbClr val="03254D"/>
                </a:solidFill>
                <a:latin typeface="Roboto" panose="02000000000000000000" pitchFamily="2" charset="0"/>
              </a:rPr>
              <a:t>The administrator has to </a:t>
            </a:r>
            <a:r>
              <a:rPr lang="en-US" sz="1800" b="0" i="0" dirty="0">
                <a:solidFill>
                  <a:srgbClr val="03254D"/>
                </a:solidFill>
                <a:effectLst/>
                <a:latin typeface="Roboto" panose="02000000000000000000" pitchFamily="2" charset="0"/>
              </a:rPr>
              <a:t>stay informed on the latest research so that they can mentor the new </a:t>
            </a:r>
            <a:r>
              <a:rPr lang="en-US" sz="1800" b="1" i="0" dirty="0">
                <a:solidFill>
                  <a:srgbClr val="03254D"/>
                </a:solidFill>
                <a:effectLst/>
                <a:latin typeface="Roboto" panose="02000000000000000000" pitchFamily="2" charset="0"/>
              </a:rPr>
              <a:t>teachers and staff members</a:t>
            </a:r>
            <a:r>
              <a:rPr lang="en-US" sz="1800" b="0" i="0" dirty="0">
                <a:solidFill>
                  <a:srgbClr val="03254D"/>
                </a:solidFill>
                <a:effectLst/>
                <a:latin typeface="Roboto" panose="02000000000000000000" pitchFamily="2"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i="0" dirty="0">
              <a:solidFill>
                <a:srgbClr val="03254D"/>
              </a:solidFill>
              <a:effectLst/>
              <a:latin typeface="Roboto" panose="02000000000000000000" pitchFamily="2"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2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i="0" dirty="0">
              <a:solidFill>
                <a:srgbClr val="03254D"/>
              </a:solidFill>
              <a:effectLst/>
              <a:latin typeface="Roboto" panose="02000000000000000000" pitchFamily="2"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5"/>
          </p:nvPr>
        </p:nvSpPr>
        <p:spPr/>
        <p:txBody>
          <a:bodyPr/>
          <a:lstStyle/>
          <a:p>
            <a:fld id="{5F085DC6-3276-7043-866B-AAE2820669F7}" type="slidenum">
              <a:rPr lang="en-US" smtClean="0"/>
              <a:t>39</a:t>
            </a:fld>
            <a:endParaRPr lang="en-US"/>
          </a:p>
        </p:txBody>
      </p:sp>
    </p:spTree>
    <p:extLst>
      <p:ext uri="{BB962C8B-B14F-4D97-AF65-F5344CB8AC3E}">
        <p14:creationId xmlns:p14="http://schemas.microsoft.com/office/powerpoint/2010/main" val="1767685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b="0" dirty="0"/>
              <a:t>Before I get started, I want to clarify that questions are welcome, but I will answer them at the end of the session.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b="0" dirty="0"/>
              <a:t>Feel free to enter any questions in the chat as they come up.</a:t>
            </a:r>
          </a:p>
          <a:p>
            <a:endParaRPr lang="en-US" dirty="0"/>
          </a:p>
        </p:txBody>
      </p:sp>
      <p:sp>
        <p:nvSpPr>
          <p:cNvPr id="4" name="Slide Number Placeholder 3"/>
          <p:cNvSpPr>
            <a:spLocks noGrp="1"/>
          </p:cNvSpPr>
          <p:nvPr>
            <p:ph type="sldNum" sz="quarter" idx="5"/>
          </p:nvPr>
        </p:nvSpPr>
        <p:spPr/>
        <p:txBody>
          <a:bodyPr/>
          <a:lstStyle/>
          <a:p>
            <a:fld id="{B07C1089-EA67-4D5F-9DDA-BDBB90930DA0}" type="slidenum">
              <a:rPr lang="en-US" smtClean="0"/>
              <a:t>4</a:t>
            </a:fld>
            <a:endParaRPr lang="en-US"/>
          </a:p>
        </p:txBody>
      </p:sp>
    </p:spTree>
    <p:extLst>
      <p:ext uri="{BB962C8B-B14F-4D97-AF65-F5344CB8AC3E}">
        <p14:creationId xmlns:p14="http://schemas.microsoft.com/office/powerpoint/2010/main" val="221211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I know this is a training on language, but there is quite a bit of overlap with design when you’re developing content. </a:t>
            </a:r>
          </a:p>
          <a:p>
            <a:endParaRPr lang="en-US" sz="4400" dirty="0"/>
          </a:p>
          <a:p>
            <a:r>
              <a:rPr lang="en-US" sz="4400" dirty="0"/>
              <a:t>You may find yourself wondering how the information will be presented later on, and squaring away content can help with that.</a:t>
            </a:r>
          </a:p>
          <a:p>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a:t>
            </a:r>
          </a:p>
          <a:p>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40</a:t>
            </a:fld>
            <a:endParaRPr lang="en-US"/>
          </a:p>
        </p:txBody>
      </p:sp>
    </p:spTree>
    <p:extLst>
      <p:ext uri="{BB962C8B-B14F-4D97-AF65-F5344CB8AC3E}">
        <p14:creationId xmlns:p14="http://schemas.microsoft.com/office/powerpoint/2010/main" val="4269323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Use short chunks, lists, and tables.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Especially when working with dense text, think about how you can break it up into more digestible chunks.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You would be amazed at how more motivated readers are to consume the same material if paragraphs are shorter and like concepts are organized into lists or tables.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A word of caution about tables, though: the more complex a table, that is, one that contains merged cells and multiple </a:t>
            </a:r>
            <a:r>
              <a:rPr lang="en-US" sz="1800" b="0" dirty="0" err="1">
                <a:effectLst/>
                <a:latin typeface="Times New Roman" panose="02020603050405020304" pitchFamily="18" charset="0"/>
                <a:ea typeface="Calibri" panose="020F0502020204030204" pitchFamily="34" charset="0"/>
              </a:rPr>
              <a:t>subheaders</a:t>
            </a:r>
            <a:r>
              <a:rPr lang="en-US" sz="1800" b="0" dirty="0">
                <a:effectLst/>
                <a:latin typeface="Times New Roman" panose="02020603050405020304" pitchFamily="18" charset="0"/>
                <a:ea typeface="Calibri" panose="020F0502020204030204" pitchFamily="34" charset="0"/>
              </a:rPr>
              <a:t>, the harder it is to make it accessible in remediation.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It’s doable, but really should be avoided—not only because it’s a heavier lift for the Accessible Document Specialist but also because you risk a confusing structure for those consumers who use screen readers. Imagine having to navigate a complex table by description alone!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A good guideline is, if you can’t understand the table yourself on first glance or within the first few seconds of an audio description, readers probably won’t either and may give up before even getting past the first column or row.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I won’t delve any deeper into tables, though, as that’s beyond the scope of this training.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However, I’ve included a link to an article about designing accessible tables from the Center for Excellence in Universal Design in the handout.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36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600" dirty="0"/>
          </a:p>
        </p:txBody>
      </p:sp>
      <p:sp>
        <p:nvSpPr>
          <p:cNvPr id="4" name="Slide Number Placeholder 3"/>
          <p:cNvSpPr>
            <a:spLocks noGrp="1"/>
          </p:cNvSpPr>
          <p:nvPr>
            <p:ph type="sldNum" sz="quarter" idx="5"/>
          </p:nvPr>
        </p:nvSpPr>
        <p:spPr/>
        <p:txBody>
          <a:bodyPr/>
          <a:lstStyle/>
          <a:p>
            <a:fld id="{5F085DC6-3276-7043-866B-AAE2820669F7}" type="slidenum">
              <a:rPr lang="en-US" smtClean="0"/>
              <a:t>41</a:t>
            </a:fld>
            <a:endParaRPr lang="en-US"/>
          </a:p>
        </p:txBody>
      </p:sp>
    </p:spTree>
    <p:extLst>
      <p:ext uri="{BB962C8B-B14F-4D97-AF65-F5344CB8AC3E}">
        <p14:creationId xmlns:p14="http://schemas.microsoft.com/office/powerpoint/2010/main" val="2578481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Use standard bullets and use bullets consistently across levels.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On this slide, I show bullet symbols in the form of chevrons, diamonds, and something I pulled off the special characters list in Office that looks kind of like a pinwheel or peppermint candy to me.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We often like to mix up bullet symbols for the sake of interest, but that can be detrimental to the principles of plain language and accessibility for two reasons.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First, the accessibility software may not recognize non-standard bullets.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Avoid chevrons, diamonds, and uncommon symbols that screen reader technology might not recognize.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Second, changing up bullets across levels can be disorienting and confusing to readers across all audiences. A clear structure makes content easier to consume.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42</a:t>
            </a:fld>
            <a:endParaRPr lang="en-US"/>
          </a:p>
        </p:txBody>
      </p:sp>
    </p:spTree>
    <p:extLst>
      <p:ext uri="{BB962C8B-B14F-4D97-AF65-F5344CB8AC3E}">
        <p14:creationId xmlns:p14="http://schemas.microsoft.com/office/powerpoint/2010/main" val="1817955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Use numbered lists purposefully.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If the list is not showing sequence, order, amounts, or level of importance, then it probably should just be a bullet list instead.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An example of a simple sequence is how I’ve set up this slide and the ones previous. I have a number of points to make about design, this one is #3, and I thought it would be important for you to know that number in case you’re taking notes.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endParaRPr lang="en-US" sz="3600" dirty="0"/>
          </a:p>
        </p:txBody>
      </p:sp>
      <p:sp>
        <p:nvSpPr>
          <p:cNvPr id="4" name="Slide Number Placeholder 3"/>
          <p:cNvSpPr>
            <a:spLocks noGrp="1"/>
          </p:cNvSpPr>
          <p:nvPr>
            <p:ph type="sldNum" sz="quarter" idx="5"/>
          </p:nvPr>
        </p:nvSpPr>
        <p:spPr/>
        <p:txBody>
          <a:bodyPr/>
          <a:lstStyle/>
          <a:p>
            <a:fld id="{5F085DC6-3276-7043-866B-AAE2820669F7}" type="slidenum">
              <a:rPr lang="en-US" smtClean="0"/>
              <a:t>43</a:t>
            </a:fld>
            <a:endParaRPr lang="en-US"/>
          </a:p>
        </p:txBody>
      </p:sp>
    </p:spTree>
    <p:extLst>
      <p:ext uri="{BB962C8B-B14F-4D97-AF65-F5344CB8AC3E}">
        <p14:creationId xmlns:p14="http://schemas.microsoft.com/office/powerpoint/2010/main" val="3864453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Use simple formatting for emphasis.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When you want to emphasize specific words, use bold or italic.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I would recommend bold in most cases as it’s easier to see. I would reserve italic for book and journal titles and the like.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But do not use all caps or color on its own for emphasis.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Screen readers may interpret all caps as abbreviations to spell out.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effectLst/>
                <a:latin typeface="Arial" panose="020B0604020202020204" pitchFamily="34" charset="0"/>
              </a:rPr>
              <a:t>ALL CAPS text is also difficult for people to read, especially for </a:t>
            </a:r>
            <a:r>
              <a:rPr lang="en-US" sz="3200" dirty="0"/>
              <a:t>people </a:t>
            </a:r>
            <a:r>
              <a:rPr lang="en-US" sz="3200" dirty="0">
                <a:effectLst/>
                <a:latin typeface="Arial" panose="020B0604020202020204" pitchFamily="34" charset="0"/>
              </a:rPr>
              <a:t>who have dyslexia or learning impairments.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3200" dirty="0">
              <a:effectLst/>
              <a:latin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effectLst/>
                <a:latin typeface="Arial" panose="020B0604020202020204" pitchFamily="34" charset="0"/>
              </a:rPr>
              <a:t>All caps can also convey aggression and shouting</a:t>
            </a:r>
            <a:r>
              <a:rPr lang="en-US" sz="1800" b="0" dirty="0">
                <a:effectLst/>
                <a:latin typeface="Times New Roman" panose="02020603050405020304" pitchFamily="18" charset="0"/>
                <a:ea typeface="Calibri" panose="020F0502020204030204" pitchFamily="34" charset="0"/>
              </a:rPr>
              <a: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And color may make the terms hard to see for people who have color blindness.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If you are viewing this slide, you may be able to tell that the word “color” in the bullet list is hard to read because I’ve changed the font color for each letter.</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Or you could just not use any kind of formatting for emphasis at all and just use your language to make your points clear.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Place important phrases strategically or use transition words, essential adjectives, and essential adverbs.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dirty="0"/>
              <a:t>**********</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44</a:t>
            </a:fld>
            <a:endParaRPr lang="en-US"/>
          </a:p>
        </p:txBody>
      </p:sp>
    </p:spTree>
    <p:extLst>
      <p:ext uri="{BB962C8B-B14F-4D97-AF65-F5344CB8AC3E}">
        <p14:creationId xmlns:p14="http://schemas.microsoft.com/office/powerpoint/2010/main" val="1465888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Minimize footnotes and cross-references.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In the case of footnotes, think about whether the information is important.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Often </a:t>
            </a:r>
            <a:r>
              <a:rPr lang="en-US" sz="1800" b="1" dirty="0">
                <a:effectLst/>
                <a:latin typeface="Times New Roman" panose="02020603050405020304" pitchFamily="18" charset="0"/>
                <a:ea typeface="Calibri" panose="020F0502020204030204" pitchFamily="34" charset="0"/>
              </a:rPr>
              <a:t>readers</a:t>
            </a:r>
            <a:r>
              <a:rPr lang="en-US" sz="1800" b="0" dirty="0">
                <a:effectLst/>
                <a:latin typeface="Times New Roman" panose="02020603050405020304" pitchFamily="18" charset="0"/>
                <a:ea typeface="Calibri" panose="020F0502020204030204" pitchFamily="34" charset="0"/>
              </a:rPr>
              <a:t> consider footnotes unimportant and disruptive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And it’s just a hassle anyway to leave the main text, read the footnote, and then find their place in the main text again.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Footnotes also can be difficult to navigate for people with disabilities depending on whatever accessibility software they are using.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And cross-references ask readers to go find information elsewhere, which, again, can be daunting.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If they don’t bother, then your readers may be missing out on important points.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If those points are not essential, though, maybe you didn’t need the footnote or cross-reference anyway.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For footnotes, often a solution is to reintegrate the footnote content into the main text.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Or you can direct readers to an appendix for further reading if interested.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Calibri" panose="020F0502020204030204" pitchFamily="34" charset="0"/>
              </a:rPr>
              <a:t>For cross-references, you can briefly summarize or provide a reminder of the information you are referring to and then you can direct readers to its location for further review.</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r>
              <a:rPr lang="en-US" sz="3600" dirty="0"/>
              <a:t>Finally, if you’re using Microsoft Word, be sure to use the automated footnote feature in Word so that the numbering is consistent and reflows with edits. </a:t>
            </a:r>
          </a:p>
          <a:p>
            <a:endParaRPr lang="en-US" sz="36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3600" dirty="0"/>
              <a:t>**********</a:t>
            </a:r>
          </a:p>
          <a:p>
            <a:endParaRPr lang="en-US" sz="3600" dirty="0"/>
          </a:p>
        </p:txBody>
      </p:sp>
      <p:sp>
        <p:nvSpPr>
          <p:cNvPr id="4" name="Slide Number Placeholder 3"/>
          <p:cNvSpPr>
            <a:spLocks noGrp="1"/>
          </p:cNvSpPr>
          <p:nvPr>
            <p:ph type="sldNum" sz="quarter" idx="5"/>
          </p:nvPr>
        </p:nvSpPr>
        <p:spPr/>
        <p:txBody>
          <a:bodyPr/>
          <a:lstStyle/>
          <a:p>
            <a:fld id="{5F085DC6-3276-7043-866B-AAE2820669F7}" type="slidenum">
              <a:rPr lang="en-US" smtClean="0"/>
              <a:t>45</a:t>
            </a:fld>
            <a:endParaRPr lang="en-US"/>
          </a:p>
        </p:txBody>
      </p:sp>
    </p:spTree>
    <p:extLst>
      <p:ext uri="{BB962C8B-B14F-4D97-AF65-F5344CB8AC3E}">
        <p14:creationId xmlns:p14="http://schemas.microsoft.com/office/powerpoint/2010/main" val="10978347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content types, you also want to consider how your content is going to be consumed. </a:t>
            </a:r>
          </a:p>
          <a:p>
            <a:endParaRPr lang="en-US" dirty="0"/>
          </a:p>
          <a:p>
            <a:r>
              <a:rPr lang="en-US" dirty="0"/>
              <a:t>A presentation may have handouts or ancillary documents that overlap but have a different mode of consumption. </a:t>
            </a:r>
          </a:p>
          <a:p>
            <a:endParaRPr lang="en-US" dirty="0"/>
          </a:p>
          <a:p>
            <a:r>
              <a:rPr lang="en-US" dirty="0"/>
              <a:t>Email campaigns and marketing material also need to be concise with a focus on the main message. </a:t>
            </a:r>
          </a:p>
          <a:p>
            <a:endParaRPr lang="en-US" dirty="0"/>
          </a:p>
          <a:p>
            <a:r>
              <a:rPr lang="en-US" dirty="0"/>
              <a:t>Finally, learning management systems have a whole other system of structure with a focus on learning in chunks, lessons, supporting visuals, ancillary resources, and assessments. </a:t>
            </a:r>
          </a:p>
          <a:p>
            <a:endParaRPr lang="en-US" dirty="0"/>
          </a:p>
          <a:p>
            <a:r>
              <a:rPr lang="en-US" dirty="0"/>
              <a:t>Consideration of your audience is essential here.</a:t>
            </a:r>
          </a:p>
        </p:txBody>
      </p:sp>
      <p:sp>
        <p:nvSpPr>
          <p:cNvPr id="4" name="Slide Number Placeholder 3"/>
          <p:cNvSpPr>
            <a:spLocks noGrp="1"/>
          </p:cNvSpPr>
          <p:nvPr>
            <p:ph type="sldNum" sz="quarter" idx="5"/>
          </p:nvPr>
        </p:nvSpPr>
        <p:spPr/>
        <p:txBody>
          <a:bodyPr/>
          <a:lstStyle/>
          <a:p>
            <a:fld id="{5F085DC6-3276-7043-866B-AAE2820669F7}" type="slidenum">
              <a:rPr lang="en-US" smtClean="0"/>
              <a:t>46</a:t>
            </a:fld>
            <a:endParaRPr lang="en-US"/>
          </a:p>
        </p:txBody>
      </p:sp>
    </p:spTree>
    <p:extLst>
      <p:ext uri="{BB962C8B-B14F-4D97-AF65-F5344CB8AC3E}">
        <p14:creationId xmlns:p14="http://schemas.microsoft.com/office/powerpoint/2010/main" val="4101909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2400" dirty="0">
                <a:effectLst/>
                <a:latin typeface="Times New Roman" panose="02020603050405020304" pitchFamily="18" charset="0"/>
                <a:ea typeface="Calibri" panose="020F0502020204030204" pitchFamily="34" charset="0"/>
              </a:rPr>
              <a:t>So how does plain language benefit all people? </a:t>
            </a:r>
          </a:p>
          <a:p>
            <a:pPr marL="0" marR="0" lvl="0" indent="0" algn="l" defTabSz="1828891"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2400" dirty="0">
              <a:effectLst/>
              <a:latin typeface="Times New Roman" panose="02020603050405020304" pitchFamily="18" charset="0"/>
              <a:ea typeface="Calibri" panose="020F0502020204030204" pitchFamily="34" charset="0"/>
            </a:endParaRPr>
          </a:p>
          <a:p>
            <a:pPr marL="0" marR="0" lvl="0" indent="0" algn="l" defTabSz="1828891"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4400" dirty="0"/>
              <a:t>When information follows the principles of plain language, everyone accesses the information easily. </a:t>
            </a:r>
          </a:p>
          <a:p>
            <a:pPr marL="0" marR="0" lvl="0" indent="0" algn="l" defTabSz="1828891"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4400" dirty="0"/>
              <a:t>**********</a:t>
            </a:r>
          </a:p>
          <a:p>
            <a:pPr marL="0" marR="0" lvl="0" indent="0" algn="l" defTabSz="1828891"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4400" dirty="0"/>
          </a:p>
        </p:txBody>
      </p:sp>
      <p:sp>
        <p:nvSpPr>
          <p:cNvPr id="4" name="Slide Number Placeholder 3"/>
          <p:cNvSpPr>
            <a:spLocks noGrp="1"/>
          </p:cNvSpPr>
          <p:nvPr>
            <p:ph type="sldNum" sz="quarter" idx="5"/>
          </p:nvPr>
        </p:nvSpPr>
        <p:spPr/>
        <p:txBody>
          <a:bodyPr/>
          <a:lstStyle/>
          <a:p>
            <a:fld id="{5F085DC6-3276-7043-866B-AAE2820669F7}" type="slidenum">
              <a:rPr lang="en-US" smtClean="0"/>
              <a:t>47</a:t>
            </a:fld>
            <a:endParaRPr lang="en-US"/>
          </a:p>
        </p:txBody>
      </p:sp>
    </p:spTree>
    <p:extLst>
      <p:ext uri="{BB962C8B-B14F-4D97-AF65-F5344CB8AC3E}">
        <p14:creationId xmlns:p14="http://schemas.microsoft.com/office/powerpoint/2010/main" val="35364314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attending this session. Now we have some time to answer some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put your question in the chat if you haven’t already done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 am unable to answer your question now or if you have questions later, please feel free to email me at </a:t>
            </a:r>
            <a:r>
              <a:rPr lang="en-US" dirty="0" err="1"/>
              <a:t>areff@</a:t>
            </a:r>
            <a:r>
              <a:rPr lang="en-US" err="1"/>
              <a:t>wested</a:t>
            </a:r>
            <a:r>
              <a:rPr lang="en-US"/>
              <a:t>.org.</a:t>
            </a:r>
            <a:endParaRPr lang="en-US" dirty="0"/>
          </a:p>
          <a:p>
            <a:endParaRPr lang="en-US" dirty="0"/>
          </a:p>
        </p:txBody>
      </p:sp>
      <p:sp>
        <p:nvSpPr>
          <p:cNvPr id="4" name="Slide Number Placeholder 3"/>
          <p:cNvSpPr>
            <a:spLocks noGrp="1"/>
          </p:cNvSpPr>
          <p:nvPr>
            <p:ph type="sldNum" sz="quarter" idx="10"/>
          </p:nvPr>
        </p:nvSpPr>
        <p:spPr/>
        <p:txBody>
          <a:bodyPr/>
          <a:lstStyle/>
          <a:p>
            <a:fld id="{B07C1089-EA67-4D5F-9DDA-BDBB90930DA0}" type="slidenum">
              <a:rPr lang="en-US" smtClean="0"/>
              <a:t>48</a:t>
            </a:fld>
            <a:endParaRPr lang="en-US"/>
          </a:p>
        </p:txBody>
      </p:sp>
    </p:spTree>
    <p:extLst>
      <p:ext uri="{BB962C8B-B14F-4D97-AF65-F5344CB8AC3E}">
        <p14:creationId xmlns:p14="http://schemas.microsoft.com/office/powerpoint/2010/main" val="4087438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So, first of all, let’s talk about what plain language is.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The Center for Plain Language describes it in the following way: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solidFill>
                <a:srgbClr val="3A7F32"/>
              </a:solidFill>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solidFill>
                  <a:srgbClr val="3A7F32"/>
                </a:solidFill>
              </a:rPr>
              <a:t>“A communication is in plain language if its wording, structure, and design are so clear that the intended readers can easily find what they need, understand what they find, and use that information.”</a:t>
            </a:r>
            <a:endParaRPr lang="en-US" dirty="0"/>
          </a:p>
          <a:p>
            <a:endParaRPr lang="en-US" dirty="0"/>
          </a:p>
          <a:p>
            <a:r>
              <a:rPr lang="en-US" dirty="0"/>
              <a:t>Plain language is one component of accessibility, but it’s a big one that often gets overlooked even among accessibility professionals. </a:t>
            </a:r>
          </a:p>
          <a:p>
            <a:endParaRPr lang="en-US" dirty="0"/>
          </a:p>
          <a:p>
            <a:r>
              <a:rPr lang="en-US" dirty="0"/>
              <a:t>The main focus is often on how to make sure document design and formatting are accessible.</a:t>
            </a:r>
          </a:p>
          <a:p>
            <a:endParaRPr lang="en-US" dirty="0"/>
          </a:p>
          <a:p>
            <a:r>
              <a:rPr lang="en-US" dirty="0"/>
              <a:t>But we often forget that the document has content that we need to communicate! </a:t>
            </a:r>
          </a:p>
          <a:p>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When we talk about plain language, we are striving to use language that is clear and plain for a general audience.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This includes people across the whole range of disabilities and access limitations.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One caveat: By the end or even right from the start of this session, you may reach the conclusion that all these strategies I’m about to provide are just examples of good writing.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And that’s the point! Accessible writing is good writing.</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However, these plain language strategies are of particular importance when it comes to accessible content. </a:t>
            </a: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126349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But why plain language?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Plain language is about making content accessible to all people.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latin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latin typeface="Arial" panose="020B0604020202020204" pitchFamily="34" charset="0"/>
              </a:rPr>
              <a:t>Plain language is plain for everyone.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latin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latin typeface="Arial" panose="020B0604020202020204" pitchFamily="34" charset="0"/>
              </a:rPr>
              <a:t>It’s not just about compliance! It’s just good practice.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latin typeface="Arial" panose="020B060402020202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When you write clearly, all audiences understand and access the information.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It’s about equity, but it’s also just good practice to strive to include everyone.</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And that approach aligns with the goals for diversity, equity, and inclusion that we see developing across many organizations.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4400"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sz="4400" dirty="0"/>
              <a:t>In this training, you’ll learn how plain language is just good language in general!</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113891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Writers and instructional designers are at the front line when it comes to communicating the essential message. </a:t>
            </a:r>
          </a:p>
          <a:p>
            <a:endParaRPr lang="en-US" sz="4400" dirty="0"/>
          </a:p>
          <a:p>
            <a:r>
              <a:rPr lang="en-US" sz="4400" dirty="0"/>
              <a:t>But who also benefits when writers and instructional designers use plain language? </a:t>
            </a:r>
          </a:p>
          <a:p>
            <a:endParaRPr lang="en-US" sz="4400" dirty="0"/>
          </a:p>
          <a:p>
            <a:r>
              <a:rPr lang="en-US" sz="4400" dirty="0"/>
              <a:t>When the intended message is clear, </a:t>
            </a:r>
            <a:r>
              <a:rPr lang="en-US" sz="4400" b="1" dirty="0"/>
              <a:t>editors </a:t>
            </a:r>
            <a:r>
              <a:rPr lang="en-US" sz="4400" dirty="0"/>
              <a:t>can do their job efficiently. </a:t>
            </a:r>
          </a:p>
          <a:p>
            <a:endParaRPr lang="en-US" sz="4400" dirty="0"/>
          </a:p>
          <a:p>
            <a:r>
              <a:rPr lang="en-US" sz="4400" dirty="0"/>
              <a:t>And </a:t>
            </a:r>
            <a:r>
              <a:rPr lang="en-US" sz="4400" b="1" dirty="0"/>
              <a:t>graphic designers </a:t>
            </a:r>
            <a:r>
              <a:rPr lang="en-US" sz="4400" dirty="0"/>
              <a:t>can do their job efficiently. </a:t>
            </a:r>
          </a:p>
          <a:p>
            <a:endParaRPr lang="en-US" sz="4400" dirty="0"/>
          </a:p>
          <a:p>
            <a:r>
              <a:rPr lang="en-US" sz="4400" b="1" dirty="0"/>
              <a:t>Project managers, reviewers, final proofreaders, production coordinators, and even the clients and consumers </a:t>
            </a:r>
            <a:r>
              <a:rPr lang="en-US" sz="4400" dirty="0"/>
              <a:t>can then do their jobs efficiently as well. </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3532200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But yeah, in many instances we have to follow some government regulations, which is especially important in the education field where I work.</a:t>
            </a:r>
          </a:p>
          <a:p>
            <a:endParaRPr lang="en-US" sz="4400" dirty="0"/>
          </a:p>
          <a:p>
            <a:r>
              <a:rPr lang="en-US" sz="4400" dirty="0"/>
              <a:t>Plain language in the United States can trace its legislative background to the Plain English Campaign in the United Kingdom in 1979. </a:t>
            </a:r>
          </a:p>
          <a:p>
            <a:endParaRPr lang="en-US" sz="4400" dirty="0"/>
          </a:p>
          <a:p>
            <a:r>
              <a:rPr lang="en-US" sz="4400" dirty="0"/>
              <a:t>Over the next few decades, plain language gained in popularity as agencies realized that their information was more digestible when it was written clearly. </a:t>
            </a:r>
          </a:p>
          <a:p>
            <a:endParaRPr lang="en-US" sz="4400" dirty="0"/>
          </a:p>
          <a:p>
            <a:r>
              <a:rPr lang="en-US" sz="4400" dirty="0"/>
              <a:t>Finally, the Plain Writing Act of 2010 r</a:t>
            </a:r>
            <a:r>
              <a:rPr lang="en-US" sz="4400" b="0" i="0" dirty="0">
                <a:solidFill>
                  <a:srgbClr val="394040"/>
                </a:solidFill>
                <a:effectLst/>
                <a:latin typeface="Georgia" panose="02040502050405020303" pitchFamily="18" charset="0"/>
              </a:rPr>
              <a:t>equired federal agencies in the United States to use clear communication that the public can understand and use. </a:t>
            </a:r>
          </a:p>
          <a:p>
            <a:endParaRPr lang="en-US" sz="4400" b="0" i="0" dirty="0">
              <a:solidFill>
                <a:srgbClr val="394040"/>
              </a:solidFill>
              <a:effectLst/>
              <a:latin typeface="Georgia" panose="02040502050405020303" pitchFamily="18" charset="0"/>
            </a:endParaRPr>
          </a:p>
          <a:p>
            <a:r>
              <a:rPr lang="en-US" sz="4400" b="0" i="0" dirty="0">
                <a:solidFill>
                  <a:srgbClr val="394040"/>
                </a:solidFill>
                <a:effectLst/>
                <a:latin typeface="Georgia" panose="02040502050405020303" pitchFamily="18" charset="0"/>
              </a:rPr>
              <a:t>Specifically, the Act was intended to “quote” </a:t>
            </a:r>
            <a:r>
              <a:rPr lang="en-US" sz="4400" b="0" i="0" dirty="0">
                <a:solidFill>
                  <a:srgbClr val="01203B"/>
                </a:solidFill>
                <a:effectLst/>
                <a:latin typeface="Roboto" panose="02000000000000000000" pitchFamily="2" charset="0"/>
              </a:rPr>
              <a:t>enhance citizen access to Government information and services by establishing that Government documents issued to the public must be written clearly. “end quote”</a:t>
            </a:r>
            <a:endParaRPr lang="en-US" sz="4400" b="0" i="0" dirty="0">
              <a:solidFill>
                <a:srgbClr val="394040"/>
              </a:solidFill>
              <a:effectLst/>
              <a:latin typeface="Georgia" panose="02040502050405020303" pitchFamily="18" charset="0"/>
            </a:endParaRPr>
          </a:p>
          <a:p>
            <a:endParaRPr lang="en-US" sz="4400" b="0" i="0" dirty="0">
              <a:solidFill>
                <a:srgbClr val="394040"/>
              </a:solidFill>
              <a:effectLst/>
              <a:latin typeface="Georgia" panose="02040502050405020303" pitchFamily="18" charset="0"/>
            </a:endParaRPr>
          </a:p>
          <a:p>
            <a:r>
              <a:rPr lang="en-US" sz="4400" b="0" i="0" dirty="0">
                <a:solidFill>
                  <a:srgbClr val="394040"/>
                </a:solidFill>
                <a:effectLst/>
                <a:latin typeface="Georgia" panose="02040502050405020303" pitchFamily="18" charset="0"/>
              </a:rPr>
              <a:t>In the handout, you can also access a link to the</a:t>
            </a:r>
            <a:r>
              <a:rPr lang="en-US" sz="4400" dirty="0"/>
              <a:t> actual text of the Plain Writing Act should you be interested, and a link to plainlanguage.gov where you can find clear guidelines, tips, and resources on using plain language for federal contracts in the United States.</a:t>
            </a:r>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4198879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So, finally, which is what the rest of this training is about, “how do we apply plain language?”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The first rule of accessibility is to plan from the start!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Remember how I mentioned that plain language is often missed because our focus is so much on layout and design?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Well, we also really need to be focused on content at the same time.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Making sure content is accessible, as you may guess if you do some writing or you support writers, </a:t>
            </a:r>
            <a:r>
              <a:rPr lang="en-US" b="1" dirty="0"/>
              <a:t>cannot </a:t>
            </a:r>
            <a:r>
              <a:rPr lang="en-US" dirty="0"/>
              <a:t>be an afterthought.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And rewriting or rethinking content at the end of the process is a pretty heavy lift! </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Editors and graphic or web designers can advise once content is produced, but it’s a much more efficient process if we think about accessible language from the start. </a:t>
            </a:r>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1989796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cessibility Summer Cam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5071" y="4053532"/>
            <a:ext cx="2617045" cy="2592685"/>
          </a:xfrm>
          <a:prstGeom prst="rect">
            <a:avLst/>
          </a:prstGeom>
          <a:noFill/>
          <a:ln>
            <a:noFill/>
            <a:prstDash/>
          </a:ln>
        </p:spPr>
      </p:pic>
      <p:sp>
        <p:nvSpPr>
          <p:cNvPr id="7" name="TextBox 6">
            <a:extLst>
              <a:ext uri="{FF2B5EF4-FFF2-40B4-BE49-F238E27FC236}">
                <a16:creationId xmlns:a16="http://schemas.microsoft.com/office/drawing/2014/main" id="{BD4881E8-4123-406C-909C-57DE9F1BAF5D}"/>
              </a:ext>
            </a:extLst>
          </p:cNvPr>
          <p:cNvSpPr txBox="1"/>
          <p:nvPr userDrawn="1"/>
        </p:nvSpPr>
        <p:spPr>
          <a:xfrm>
            <a:off x="838200" y="414477"/>
            <a:ext cx="8293274" cy="707886"/>
          </a:xfrm>
          <a:prstGeom prst="rect">
            <a:avLst/>
          </a:prstGeom>
          <a:noFill/>
        </p:spPr>
        <p:txBody>
          <a:bodyPr wrap="square" rtlCol="0">
            <a:spAutoFit/>
          </a:bodyPr>
          <a:lstStyle/>
          <a:p>
            <a:r>
              <a:rPr lang="en-US" sz="4000" i="0" dirty="0">
                <a:effectLst/>
                <a:latin typeface="Klavika Bold" panose="020B0806040000020004" pitchFamily="34" charset="0"/>
              </a:rPr>
              <a:t>Accessibility Summer Camp 2023</a:t>
            </a:r>
            <a:endParaRPr lang="en-US" sz="4000" dirty="0">
              <a:effectLst/>
              <a:latin typeface="Klavika Bold" panose="020B0806040000020004" pitchFamily="34" charset="0"/>
            </a:endParaRPr>
          </a:p>
        </p:txBody>
      </p:sp>
      <p:sp>
        <p:nvSpPr>
          <p:cNvPr id="4" name="TextBox 3">
            <a:extLst>
              <a:ext uri="{FF2B5EF4-FFF2-40B4-BE49-F238E27FC236}">
                <a16:creationId xmlns:a16="http://schemas.microsoft.com/office/drawing/2014/main" id="{8A1FB251-3C3E-4694-9726-15D6405098DF}"/>
              </a:ext>
            </a:extLst>
          </p:cNvPr>
          <p:cNvSpPr txBox="1"/>
          <p:nvPr userDrawn="1"/>
        </p:nvSpPr>
        <p:spPr>
          <a:xfrm>
            <a:off x="649995" y="5927075"/>
            <a:ext cx="2996588" cy="584775"/>
          </a:xfrm>
          <a:prstGeom prst="rect">
            <a:avLst/>
          </a:prstGeom>
          <a:noFill/>
        </p:spPr>
        <p:txBody>
          <a:bodyPr wrap="square" rtlCol="0">
            <a:spAutoFit/>
          </a:bodyPr>
          <a:lstStyle/>
          <a:p>
            <a:r>
              <a:rPr lang="en-US" sz="3200" dirty="0"/>
              <a:t>#</a:t>
            </a:r>
            <a:r>
              <a:rPr lang="en-US" sz="3200" dirty="0" err="1"/>
              <a:t>AccessibilityICT</a:t>
            </a:r>
            <a:endParaRPr lang="en-US" sz="3200" dirty="0"/>
          </a:p>
        </p:txBody>
      </p:sp>
    </p:spTree>
    <p:extLst>
      <p:ext uri="{BB962C8B-B14F-4D97-AF65-F5344CB8AC3E}">
        <p14:creationId xmlns:p14="http://schemas.microsoft.com/office/powerpoint/2010/main" val="133748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5DDE8DF-EC85-461C-B606-655AD0045FD3}" type="datetimeFigureOut">
              <a:rPr lang="en-US" smtClean="0"/>
              <a:t>5/30/2023</a:t>
            </a:fld>
            <a:endParaRPr lang="en-US"/>
          </a:p>
        </p:txBody>
      </p:sp>
      <p:sp>
        <p:nvSpPr>
          <p:cNvPr id="6" name="Footer Placeholder 5"/>
          <p:cNvSpPr>
            <a:spLocks noGrp="1"/>
          </p:cNvSpPr>
          <p:nvPr>
            <p:ph type="ftr" sz="quarter" idx="11"/>
          </p:nvPr>
        </p:nvSpPr>
        <p:spPr>
          <a:xfrm>
            <a:off x="876528" y="6356349"/>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EF5970D-8E09-4091-B1DE-76257E5F5308}" type="slidenum">
              <a:rPr lang="en-US" smtClean="0"/>
              <a:t>‹#›</a:t>
            </a:fld>
            <a:endParaRPr lang="en-US"/>
          </a:p>
        </p:txBody>
      </p:sp>
    </p:spTree>
    <p:extLst>
      <p:ext uri="{BB962C8B-B14F-4D97-AF65-F5344CB8AC3E}">
        <p14:creationId xmlns:p14="http://schemas.microsoft.com/office/powerpoint/2010/main" val="1947755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5DDE8DF-EC85-461C-B606-655AD0045FD3}" type="datetimeFigureOut">
              <a:rPr lang="en-US" smtClean="0"/>
              <a:t>5/30/2023</a:t>
            </a:fld>
            <a:endParaRPr lang="en-US"/>
          </a:p>
        </p:txBody>
      </p:sp>
      <p:sp>
        <p:nvSpPr>
          <p:cNvPr id="5" name="Footer Placeholder 4"/>
          <p:cNvSpPr>
            <a:spLocks noGrp="1"/>
          </p:cNvSpPr>
          <p:nvPr>
            <p:ph type="ftr" sz="quarter" idx="11"/>
          </p:nvPr>
        </p:nvSpPr>
        <p:spPr>
          <a:xfrm>
            <a:off x="876528" y="6356349"/>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EF5970D-8E09-4091-B1DE-76257E5F5308}" type="slidenum">
              <a:rPr lang="en-US" smtClean="0"/>
              <a:t>‹#›</a:t>
            </a:fld>
            <a:endParaRPr lang="en-US"/>
          </a:p>
        </p:txBody>
      </p:sp>
    </p:spTree>
    <p:extLst>
      <p:ext uri="{BB962C8B-B14F-4D97-AF65-F5344CB8AC3E}">
        <p14:creationId xmlns:p14="http://schemas.microsoft.com/office/powerpoint/2010/main" val="1468825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5DDE8DF-EC85-461C-B606-655AD0045FD3}" type="datetimeFigureOut">
              <a:rPr lang="en-US" smtClean="0"/>
              <a:t>5/30/2023</a:t>
            </a:fld>
            <a:endParaRPr lang="en-US"/>
          </a:p>
        </p:txBody>
      </p:sp>
      <p:sp>
        <p:nvSpPr>
          <p:cNvPr id="5" name="Footer Placeholder 4"/>
          <p:cNvSpPr>
            <a:spLocks noGrp="1"/>
          </p:cNvSpPr>
          <p:nvPr>
            <p:ph type="ftr" sz="quarter" idx="11"/>
          </p:nvPr>
        </p:nvSpPr>
        <p:spPr>
          <a:xfrm>
            <a:off x="876528" y="6356349"/>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EF5970D-8E09-4091-B1DE-76257E5F5308}" type="slidenum">
              <a:rPr lang="en-US" smtClean="0"/>
              <a:t>‹#›</a:t>
            </a:fld>
            <a:endParaRPr lang="en-US"/>
          </a:p>
        </p:txBody>
      </p:sp>
    </p:spTree>
    <p:extLst>
      <p:ext uri="{BB962C8B-B14F-4D97-AF65-F5344CB8AC3E}">
        <p14:creationId xmlns:p14="http://schemas.microsoft.com/office/powerpoint/2010/main" val="1390407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6156363" y="0"/>
            <a:ext cx="6094413" cy="6857107"/>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4894919" y="1237957"/>
            <a:ext cx="2038378" cy="4561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526184" y="2430346"/>
            <a:ext cx="5915341" cy="3189697"/>
          </a:xfrm>
          <a:prstGeom prst="rect">
            <a:avLst/>
          </a:prstGeom>
        </p:spPr>
        <p:txBody>
          <a:bodyPr/>
          <a:lstStyle>
            <a:lvl1pPr>
              <a:lnSpc>
                <a:spcPct val="112000"/>
              </a:lnSpc>
              <a:spcBef>
                <a:spcPts val="1300"/>
              </a:spcBef>
              <a:spcAft>
                <a:spcPts val="200"/>
              </a:spcAft>
              <a:defRPr baseline="0">
                <a:solidFill>
                  <a:schemeClr val="accent3"/>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526184" y="1383977"/>
            <a:ext cx="5915341" cy="788661"/>
          </a:xfrm>
          <a:prstGeom prst="rect">
            <a:avLst/>
          </a:prstGeom>
        </p:spPr>
        <p:txBody>
          <a:bodyPr anchor="b" anchorCtr="0"/>
          <a:lstStyle>
            <a:lvl1pPr>
              <a:lnSpc>
                <a:spcPct val="105000"/>
              </a:lnSpc>
              <a:defRPr sz="2599"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526183" y="1184523"/>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526184" y="6230379"/>
            <a:ext cx="1511357" cy="337109"/>
          </a:xfrm>
          <a:prstGeom prst="rect">
            <a:avLst/>
          </a:prstGeom>
        </p:spPr>
      </p:pic>
    </p:spTree>
    <p:extLst>
      <p:ext uri="{BB962C8B-B14F-4D97-AF65-F5344CB8AC3E}">
        <p14:creationId xmlns:p14="http://schemas.microsoft.com/office/powerpoint/2010/main" val="2286279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3657124" cy="6858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3657123" cy="10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854360" y="296154"/>
            <a:ext cx="1948405" cy="440020"/>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4375125" y="1410784"/>
            <a:ext cx="6963209" cy="1410784"/>
          </a:xfrm>
          <a:prstGeom prst="rect">
            <a:avLst/>
          </a:prstGeom>
        </p:spPr>
        <p:txBody>
          <a:bodyPr anchor="t" anchorCtr="0">
            <a:noAutofit/>
          </a:bodyPr>
          <a:lstStyle>
            <a:lvl1pPr algn="l">
              <a:defRPr sz="4999"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4375125" y="3012508"/>
            <a:ext cx="6963209" cy="2620639"/>
          </a:xfrm>
          <a:prstGeom prst="rect">
            <a:avLst/>
          </a:prstGeom>
        </p:spPr>
        <p:txBody>
          <a:bodyPr>
            <a:normAutofit/>
          </a:bodyPr>
          <a:lstStyle>
            <a:lvl1pPr marL="371401" marR="0" indent="-371401" algn="l" defTabSz="914217" rtl="0" eaLnBrk="1" fontAlgn="auto" latinLnBrk="0" hangingPunct="1">
              <a:lnSpc>
                <a:spcPct val="110000"/>
              </a:lnSpc>
              <a:spcBef>
                <a:spcPts val="1300"/>
              </a:spcBef>
              <a:spcAft>
                <a:spcPts val="200"/>
              </a:spcAft>
              <a:buClr>
                <a:srgbClr val="1669C9"/>
              </a:buClr>
              <a:buSzTx/>
              <a:buFont typeface="+mj-lt"/>
              <a:buAutoNum type="arabicPeriod"/>
              <a:tabLst/>
              <a:defRPr sz="2000" b="1" baseline="0">
                <a:solidFill>
                  <a:srgbClr val="1669C9"/>
                </a:solidFill>
              </a:defRPr>
            </a:lvl1pPr>
            <a:lvl2pPr marL="594241" indent="-228554" algn="l">
              <a:lnSpc>
                <a:spcPct val="110000"/>
              </a:lnSpc>
              <a:spcBef>
                <a:spcPts val="500"/>
              </a:spcBef>
              <a:spcAft>
                <a:spcPts val="700"/>
              </a:spcAft>
              <a:buClr>
                <a:srgbClr val="1669C9"/>
              </a:buClr>
              <a:buFont typeface="Arial" panose="020B0604020202020204" pitchFamily="34" charset="0"/>
              <a:buChar char="•"/>
              <a:defRPr sz="1900">
                <a:solidFill>
                  <a:srgbClr val="1669C9"/>
                </a:solidFill>
              </a:defRPr>
            </a:lvl2pPr>
            <a:lvl3pPr algn="ctr">
              <a:defRPr/>
            </a:lvl3pPr>
            <a:lvl4pPr algn="ctr">
              <a:defRPr/>
            </a:lvl4pPr>
            <a:lvl5pPr algn="ctr">
              <a:defRPr/>
            </a:lvl5pPr>
          </a:lstStyle>
          <a:p>
            <a:pPr marL="371401" marR="0" lvl="0" indent="-371401" algn="l" defTabSz="914217" rtl="0" eaLnBrk="1" fontAlgn="auto" latinLnBrk="0" hangingPunct="1">
              <a:lnSpc>
                <a:spcPct val="90000"/>
              </a:lnSpc>
              <a:spcBef>
                <a:spcPts val="1300"/>
              </a:spcBef>
              <a:spcAft>
                <a:spcPts val="200"/>
              </a:spcAft>
              <a:buClr>
                <a:srgbClr val="51AF46"/>
              </a:buClr>
              <a:buSzTx/>
              <a:tabLst/>
              <a:defRPr/>
            </a:pPr>
            <a:r>
              <a:rPr lang="en-US" dirty="0"/>
              <a:t>Click to edit master text styles</a:t>
            </a:r>
          </a:p>
          <a:p>
            <a:pPr marL="0" marR="0" lvl="1" indent="-371401" algn="l" defTabSz="914217" rtl="0" eaLnBrk="1" fontAlgn="auto" latinLnBrk="0" hangingPunct="1">
              <a:lnSpc>
                <a:spcPct val="90000"/>
              </a:lnSpc>
              <a:spcBef>
                <a:spcPts val="1300"/>
              </a:spcBef>
              <a:spcAft>
                <a:spcPts val="200"/>
              </a:spcAft>
              <a:buClr>
                <a:srgbClr val="51AF46"/>
              </a:buClr>
              <a:buSzTx/>
              <a:tabLst/>
              <a:defRPr/>
            </a:pPr>
            <a:r>
              <a:rPr lang="en-US" dirty="0"/>
              <a:t>Second Level Bullet</a:t>
            </a:r>
          </a:p>
          <a:p>
            <a:pPr marL="371401" marR="0" lvl="0" indent="-371401" algn="l" defTabSz="914217" rtl="0" eaLnBrk="1" fontAlgn="auto" latinLnBrk="0" hangingPunct="1">
              <a:lnSpc>
                <a:spcPct val="90000"/>
              </a:lnSpc>
              <a:spcBef>
                <a:spcPts val="1300"/>
              </a:spcBef>
              <a:spcAft>
                <a:spcPts val="200"/>
              </a:spcAft>
              <a:buClr>
                <a:srgbClr val="51AF46"/>
              </a:buClr>
              <a:buSzTx/>
              <a:buFont typeface="+mj-lt"/>
              <a:buAutoNum type="arabicPeriod"/>
              <a:tabLst/>
              <a:defRPr/>
            </a:pPr>
            <a:r>
              <a:rPr lang="en-US" dirty="0"/>
              <a:t>Click to edit master text styles</a:t>
            </a:r>
          </a:p>
          <a:p>
            <a:pPr marL="371401" marR="0" lvl="0" indent="-371401" algn="l" defTabSz="914217" rtl="0" eaLnBrk="1" fontAlgn="auto" latinLnBrk="0" hangingPunct="1">
              <a:lnSpc>
                <a:spcPct val="90000"/>
              </a:lnSpc>
              <a:spcBef>
                <a:spcPts val="1300"/>
              </a:spcBef>
              <a:spcAft>
                <a:spcPts val="200"/>
              </a:spcAft>
              <a:buClr>
                <a:srgbClr val="51AF46"/>
              </a:buClr>
              <a:buSzTx/>
              <a:buFont typeface="+mj-lt"/>
              <a:buAutoNum type="arabicPeriod"/>
              <a:tabLst/>
              <a:defRPr/>
            </a:pPr>
            <a:r>
              <a:rPr lang="en-US" dirty="0"/>
              <a:t>Click to edit master text styles</a:t>
            </a:r>
          </a:p>
          <a:p>
            <a:pPr marL="371401" marR="0" lvl="0" indent="-371401" algn="l" defTabSz="914217" rtl="0" eaLnBrk="1" fontAlgn="auto" latinLnBrk="0" hangingPunct="1">
              <a:lnSpc>
                <a:spcPct val="90000"/>
              </a:lnSpc>
              <a:spcBef>
                <a:spcPts val="1300"/>
              </a:spcBef>
              <a:spcAft>
                <a:spcPts val="200"/>
              </a:spcAft>
              <a:buClr>
                <a:srgbClr val="51AF46"/>
              </a:buClr>
              <a:buSzTx/>
              <a:buFont typeface="+mj-lt"/>
              <a:buAutoNum type="arabicPeriod"/>
              <a:tabLst/>
              <a:defRPr/>
            </a:pPr>
            <a:r>
              <a:rPr lang="en-US" dirty="0"/>
              <a:t>Click to edit master text styles</a:t>
            </a:r>
          </a:p>
          <a:p>
            <a:pPr marL="371401" marR="0" lvl="0" indent="-371401" algn="l" defTabSz="914217" rtl="0" eaLnBrk="1" fontAlgn="auto" latinLnBrk="0" hangingPunct="1">
              <a:lnSpc>
                <a:spcPct val="90000"/>
              </a:lnSpc>
              <a:spcBef>
                <a:spcPts val="1300"/>
              </a:spcBef>
              <a:spcAft>
                <a:spcPts val="2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4375125" y="1071458"/>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2418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12190413" cy="6858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3657124" y="0"/>
            <a:ext cx="8533288"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p:ph type="title" hasCustomPrompt="1"/>
          </p:nvPr>
        </p:nvSpPr>
        <p:spPr>
          <a:xfrm>
            <a:off x="4395849" y="1296837"/>
            <a:ext cx="6942485" cy="1797502"/>
          </a:xfrm>
          <a:prstGeom prst="rect">
            <a:avLst/>
          </a:prstGeom>
        </p:spPr>
        <p:txBody>
          <a:bodyPr anchor="b" anchorCtr="0">
            <a:normAutofit/>
          </a:bodyPr>
          <a:lstStyle>
            <a:lvl1pPr algn="l">
              <a:lnSpc>
                <a:spcPct val="95000"/>
              </a:lnSpc>
              <a:defRPr sz="4999"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4395849" y="3230889"/>
            <a:ext cx="6942485" cy="1693060"/>
          </a:xfrm>
          <a:prstGeom prst="rect">
            <a:avLst/>
          </a:prstGeom>
        </p:spPr>
        <p:txBody>
          <a:bodyPr>
            <a:normAutofit/>
          </a:bodyPr>
          <a:lstStyle>
            <a:lvl1pPr algn="l">
              <a:lnSpc>
                <a:spcPct val="100000"/>
              </a:lnSpc>
              <a:spcBef>
                <a:spcPts val="1300"/>
              </a:spcBef>
              <a:spcAft>
                <a:spcPts val="200"/>
              </a:spcAft>
              <a:defRPr sz="2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4395849" y="1098494"/>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854360" y="296154"/>
            <a:ext cx="1948405" cy="440020"/>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spTree>
    <p:extLst>
      <p:ext uri="{BB962C8B-B14F-4D97-AF65-F5344CB8AC3E}">
        <p14:creationId xmlns:p14="http://schemas.microsoft.com/office/powerpoint/2010/main" val="3399994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793" y="0"/>
            <a:ext cx="12190413" cy="6858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3429001"/>
            <a:ext cx="12192000" cy="3429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883216" y="777599"/>
            <a:ext cx="1916622" cy="432842"/>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11338334" y="6520550"/>
            <a:ext cx="395573"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883216" y="3994031"/>
            <a:ext cx="10364566" cy="515478"/>
          </a:xfrm>
          <a:prstGeom prst="rect">
            <a:avLst/>
          </a:prstGeom>
        </p:spPr>
        <p:txBody>
          <a:bodyPr anchor="b" anchorCtr="0">
            <a:noAutofit/>
          </a:bodyPr>
          <a:lstStyle>
            <a:lvl1pPr algn="l">
              <a:defRPr sz="25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883216" y="4678831"/>
            <a:ext cx="10364566" cy="1401571"/>
          </a:xfrm>
          <a:prstGeom prst="rect">
            <a:avLst/>
          </a:prstGeom>
        </p:spPr>
        <p:txBody>
          <a:bodyPr>
            <a:normAutofit/>
          </a:bodyPr>
          <a:lstStyle>
            <a:lvl1pPr algn="l">
              <a:lnSpc>
                <a:spcPct val="112000"/>
              </a:lnSpc>
              <a:spcBef>
                <a:spcPts val="1300"/>
              </a:spcBef>
              <a:spcAft>
                <a:spcPts val="200"/>
              </a:spcAft>
              <a:defRPr sz="2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883216" y="3807189"/>
            <a:ext cx="629729"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11338334" y="6154704"/>
            <a:ext cx="395573" cy="365125"/>
          </a:xfrm>
          <a:prstGeom prst="rect">
            <a:avLst/>
          </a:prstGeom>
        </p:spPr>
        <p:txBody>
          <a:bodyPr vert="horz" lIns="91440" tIns="45720" rIns="91440" bIns="45720" rtlCol="0" anchor="ctr"/>
          <a:lstStyle>
            <a:lvl1pPr algn="ctr">
              <a:defRPr sz="1200" b="1">
                <a:solidFill>
                  <a:schemeClr val="bg1"/>
                </a:solidFill>
                <a:latin typeface="Helvetica" pitchFamily="2" charset="0"/>
              </a:defRPr>
            </a:lvl1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864894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8534876" y="0"/>
            <a:ext cx="3657124" cy="6858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526184" y="6230379"/>
            <a:ext cx="1511357" cy="337109"/>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526184" y="1624012"/>
            <a:ext cx="7497103" cy="4281483"/>
          </a:xfrm>
          <a:prstGeom prst="rect">
            <a:avLst/>
          </a:prstGeom>
        </p:spPr>
        <p:txBody>
          <a:bodyPr/>
          <a:lstStyle>
            <a:lvl1pPr>
              <a:lnSpc>
                <a:spcPct val="112000"/>
              </a:lnSpc>
              <a:spcBef>
                <a:spcPts val="1300"/>
              </a:spcBef>
              <a:spcAft>
                <a:spcPts val="200"/>
              </a:spcAft>
              <a:defRPr baseline="0">
                <a:solidFill>
                  <a:schemeClr val="accent3"/>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526183" y="577643"/>
            <a:ext cx="7495709" cy="788661"/>
          </a:xfrm>
          <a:prstGeom prst="rect">
            <a:avLst/>
          </a:prstGeom>
        </p:spPr>
        <p:txBody>
          <a:bodyPr anchor="t" anchorCtr="0"/>
          <a:lstStyle>
            <a:lvl1pPr>
              <a:lnSpc>
                <a:spcPct val="105000"/>
              </a:lnSpc>
              <a:defRPr sz="2599"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526183" y="378189"/>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spTree>
    <p:extLst>
      <p:ext uri="{BB962C8B-B14F-4D97-AF65-F5344CB8AC3E}">
        <p14:creationId xmlns:p14="http://schemas.microsoft.com/office/powerpoint/2010/main" val="874852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793" y="0"/>
            <a:ext cx="12190413" cy="6858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3429001"/>
            <a:ext cx="12192000" cy="3429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Title 1"/>
          <p:cNvSpPr>
            <a:spLocks noGrp="1"/>
          </p:cNvSpPr>
          <p:nvPr>
            <p:ph type="title" hasCustomPrompt="1"/>
          </p:nvPr>
        </p:nvSpPr>
        <p:spPr>
          <a:xfrm>
            <a:off x="883216" y="3994031"/>
            <a:ext cx="10364566" cy="515478"/>
          </a:xfrm>
          <a:prstGeom prst="rect">
            <a:avLst/>
          </a:prstGeom>
        </p:spPr>
        <p:txBody>
          <a:bodyPr anchor="b" anchorCtr="0">
            <a:noAutofit/>
          </a:bodyPr>
          <a:lstStyle>
            <a:lvl1pPr algn="l">
              <a:defRPr sz="25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83216" y="4678831"/>
            <a:ext cx="10364566" cy="1401571"/>
          </a:xfrm>
          <a:prstGeom prst="rect">
            <a:avLst/>
          </a:prstGeom>
        </p:spPr>
        <p:txBody>
          <a:bodyPr>
            <a:normAutofit/>
          </a:bodyPr>
          <a:lstStyle>
            <a:lvl1pPr algn="l">
              <a:lnSpc>
                <a:spcPct val="112000"/>
              </a:lnSpc>
              <a:spcBef>
                <a:spcPts val="1300"/>
              </a:spcBef>
              <a:spcAft>
                <a:spcPts val="200"/>
              </a:spcAft>
              <a:defRPr sz="2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11338334" y="6154704"/>
            <a:ext cx="395573" cy="365125"/>
          </a:xfrm>
          <a:prstGeom prst="rect">
            <a:avLst/>
          </a:prstGeom>
        </p:spPr>
        <p:txBody>
          <a:bodyPr vert="horz" lIns="91440" tIns="45720" rIns="91440" bIns="45720" rtlCol="0" anchor="ctr"/>
          <a:lstStyle>
            <a:lvl1pPr algn="ctr">
              <a:defRPr sz="12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11338334" y="6520550"/>
            <a:ext cx="395573"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883216" y="3807189"/>
            <a:ext cx="629729"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883216" y="441170"/>
            <a:ext cx="1916622" cy="432842"/>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1009080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3657124" cy="6858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3657123" cy="10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854360" y="296154"/>
            <a:ext cx="1948405" cy="440020"/>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4375125" y="1410784"/>
            <a:ext cx="6963209" cy="1410784"/>
          </a:xfrm>
          <a:prstGeom prst="rect">
            <a:avLst/>
          </a:prstGeom>
        </p:spPr>
        <p:txBody>
          <a:bodyPr anchor="t" anchorCtr="0">
            <a:noAutofit/>
          </a:bodyPr>
          <a:lstStyle>
            <a:lvl1pPr algn="l">
              <a:defRPr sz="4999"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4375125" y="3012508"/>
            <a:ext cx="6963209" cy="2620639"/>
          </a:xfrm>
          <a:prstGeom prst="rect">
            <a:avLst/>
          </a:prstGeom>
        </p:spPr>
        <p:txBody>
          <a:bodyPr>
            <a:noAutofit/>
          </a:bodyPr>
          <a:lstStyle>
            <a:lvl1pPr marL="371401" marR="0" indent="-371401" algn="l" defTabSz="914217" rtl="0" eaLnBrk="1" fontAlgn="auto" latinLnBrk="0" hangingPunct="1">
              <a:lnSpc>
                <a:spcPct val="110000"/>
              </a:lnSpc>
              <a:spcBef>
                <a:spcPts val="1300"/>
              </a:spcBef>
              <a:spcAft>
                <a:spcPts val="200"/>
              </a:spcAft>
              <a:buClr>
                <a:srgbClr val="1669C9"/>
              </a:buClr>
              <a:buSzTx/>
              <a:buFont typeface="+mj-lt"/>
              <a:buAutoNum type="arabicPeriod"/>
              <a:tabLst/>
              <a:defRPr sz="2000" b="1" baseline="0">
                <a:solidFill>
                  <a:srgbClr val="1669C9"/>
                </a:solidFill>
              </a:defRPr>
            </a:lvl1pPr>
            <a:lvl2pPr marL="594241" indent="-228554" algn="l">
              <a:lnSpc>
                <a:spcPct val="110000"/>
              </a:lnSpc>
              <a:spcBef>
                <a:spcPts val="500"/>
              </a:spcBef>
              <a:spcAft>
                <a:spcPts val="700"/>
              </a:spcAft>
              <a:buClr>
                <a:srgbClr val="1669C9"/>
              </a:buClr>
              <a:buFont typeface="Arial" panose="020B0604020202020204" pitchFamily="34" charset="0"/>
              <a:buChar char="•"/>
              <a:defRPr sz="1900">
                <a:solidFill>
                  <a:srgbClr val="1669C9"/>
                </a:solidFill>
              </a:defRPr>
            </a:lvl2pPr>
            <a:lvl3pPr algn="ctr">
              <a:defRPr/>
            </a:lvl3pPr>
            <a:lvl4pPr algn="ctr">
              <a:defRPr/>
            </a:lvl4pPr>
            <a:lvl5pPr algn="ctr">
              <a:defRPr/>
            </a:lvl5pPr>
          </a:lstStyle>
          <a:p>
            <a:pPr marL="371401" marR="0" lvl="0" indent="-371401" algn="l" defTabSz="914217" rtl="0" eaLnBrk="1" fontAlgn="auto" latinLnBrk="0" hangingPunct="1">
              <a:lnSpc>
                <a:spcPct val="90000"/>
              </a:lnSpc>
              <a:spcBef>
                <a:spcPts val="1300"/>
              </a:spcBef>
              <a:spcAft>
                <a:spcPts val="200"/>
              </a:spcAft>
              <a:buClr>
                <a:srgbClr val="51AF46"/>
              </a:buClr>
              <a:buSzTx/>
              <a:tabLst/>
              <a:defRPr/>
            </a:pPr>
            <a:r>
              <a:rPr lang="en-US" dirty="0"/>
              <a:t>Click to edit master text styles</a:t>
            </a:r>
          </a:p>
          <a:p>
            <a:pPr marL="0" marR="0" lvl="1" indent="-371401" algn="l" defTabSz="914217" rtl="0" eaLnBrk="1" fontAlgn="auto" latinLnBrk="0" hangingPunct="1">
              <a:lnSpc>
                <a:spcPct val="90000"/>
              </a:lnSpc>
              <a:spcBef>
                <a:spcPts val="1300"/>
              </a:spcBef>
              <a:spcAft>
                <a:spcPts val="200"/>
              </a:spcAft>
              <a:buClr>
                <a:srgbClr val="51AF46"/>
              </a:buClr>
              <a:buSzTx/>
              <a:tabLst/>
              <a:defRPr/>
            </a:pPr>
            <a:r>
              <a:rPr lang="en-US" dirty="0"/>
              <a:t>Second Level Bullet</a:t>
            </a:r>
          </a:p>
          <a:p>
            <a:pPr marL="371401" marR="0" lvl="0" indent="-371401" algn="l" defTabSz="914217" rtl="0" eaLnBrk="1" fontAlgn="auto" latinLnBrk="0" hangingPunct="1">
              <a:lnSpc>
                <a:spcPct val="90000"/>
              </a:lnSpc>
              <a:spcBef>
                <a:spcPts val="1300"/>
              </a:spcBef>
              <a:spcAft>
                <a:spcPts val="200"/>
              </a:spcAft>
              <a:buClr>
                <a:srgbClr val="51AF46"/>
              </a:buClr>
              <a:buSzTx/>
              <a:buFont typeface="+mj-lt"/>
              <a:buAutoNum type="arabicPeriod"/>
              <a:tabLst/>
              <a:defRPr/>
            </a:pPr>
            <a:r>
              <a:rPr lang="en-US" dirty="0"/>
              <a:t>Click to edit master text styles</a:t>
            </a:r>
          </a:p>
          <a:p>
            <a:pPr marL="371401" marR="0" lvl="0" indent="-371401" algn="l" defTabSz="914217" rtl="0" eaLnBrk="1" fontAlgn="auto" latinLnBrk="0" hangingPunct="1">
              <a:lnSpc>
                <a:spcPct val="90000"/>
              </a:lnSpc>
              <a:spcBef>
                <a:spcPts val="1300"/>
              </a:spcBef>
              <a:spcAft>
                <a:spcPts val="200"/>
              </a:spcAft>
              <a:buClr>
                <a:srgbClr val="51AF46"/>
              </a:buClr>
              <a:buSzTx/>
              <a:buFont typeface="+mj-lt"/>
              <a:buAutoNum type="arabicPeriod"/>
              <a:tabLst/>
              <a:defRPr/>
            </a:pPr>
            <a:r>
              <a:rPr lang="en-US" dirty="0"/>
              <a:t>Click to edit master text styles</a:t>
            </a:r>
          </a:p>
          <a:p>
            <a:pPr marL="371401" marR="0" lvl="0" indent="-371401" algn="l" defTabSz="914217" rtl="0" eaLnBrk="1" fontAlgn="auto" latinLnBrk="0" hangingPunct="1">
              <a:lnSpc>
                <a:spcPct val="90000"/>
              </a:lnSpc>
              <a:spcBef>
                <a:spcPts val="1300"/>
              </a:spcBef>
              <a:spcAft>
                <a:spcPts val="200"/>
              </a:spcAft>
              <a:buClr>
                <a:srgbClr val="51AF46"/>
              </a:buClr>
              <a:buSzTx/>
              <a:buFont typeface="+mj-lt"/>
              <a:buAutoNum type="arabicPeriod"/>
              <a:tabLst/>
              <a:defRPr/>
            </a:pPr>
            <a:r>
              <a:rPr lang="en-US" dirty="0"/>
              <a:t>Click to edit master text styles</a:t>
            </a:r>
          </a:p>
          <a:p>
            <a:pPr marL="371401" marR="0" lvl="0" indent="-371401" algn="l" defTabSz="914217" rtl="0" eaLnBrk="1" fontAlgn="auto" latinLnBrk="0" hangingPunct="1">
              <a:lnSpc>
                <a:spcPct val="90000"/>
              </a:lnSpc>
              <a:spcBef>
                <a:spcPts val="1300"/>
              </a:spcBef>
              <a:spcAft>
                <a:spcPts val="2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4375125" y="1071458"/>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spTree>
    <p:extLst>
      <p:ext uri="{BB962C8B-B14F-4D97-AF65-F5344CB8AC3E}">
        <p14:creationId xmlns:p14="http://schemas.microsoft.com/office/powerpoint/2010/main" val="423379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1822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12190413" cy="6858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3657124" y="0"/>
            <a:ext cx="8533288"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4395849" y="1296837"/>
            <a:ext cx="6942485" cy="1797502"/>
          </a:xfrm>
          <a:prstGeom prst="rect">
            <a:avLst/>
          </a:prstGeom>
        </p:spPr>
        <p:txBody>
          <a:bodyPr anchor="b" anchorCtr="0">
            <a:normAutofit/>
          </a:bodyPr>
          <a:lstStyle>
            <a:lvl1pPr algn="l">
              <a:lnSpc>
                <a:spcPct val="95000"/>
              </a:lnSpc>
              <a:defRPr sz="4999"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4395849" y="3230889"/>
            <a:ext cx="6942485" cy="1693060"/>
          </a:xfrm>
          <a:prstGeom prst="rect">
            <a:avLst/>
          </a:prstGeom>
        </p:spPr>
        <p:txBody>
          <a:bodyPr>
            <a:normAutofit/>
          </a:bodyPr>
          <a:lstStyle>
            <a:lvl1pPr algn="l">
              <a:lnSpc>
                <a:spcPct val="100000"/>
              </a:lnSpc>
              <a:spcBef>
                <a:spcPts val="1300"/>
              </a:spcBef>
              <a:spcAft>
                <a:spcPts val="200"/>
              </a:spcAft>
              <a:defRPr sz="2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4395849" y="1098494"/>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854360" y="296154"/>
            <a:ext cx="1948405" cy="440020"/>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spTree>
    <p:extLst>
      <p:ext uri="{BB962C8B-B14F-4D97-AF65-F5344CB8AC3E}">
        <p14:creationId xmlns:p14="http://schemas.microsoft.com/office/powerpoint/2010/main" val="371967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6156363" y="0"/>
            <a:ext cx="6094411" cy="6857106"/>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4894919" y="1237957"/>
            <a:ext cx="2038378" cy="4561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526184" y="2430346"/>
            <a:ext cx="5915341" cy="3189697"/>
          </a:xfrm>
          <a:prstGeom prst="rect">
            <a:avLst/>
          </a:prstGeom>
        </p:spPr>
        <p:txBody>
          <a:bodyPr/>
          <a:lstStyle>
            <a:lvl1pPr>
              <a:lnSpc>
                <a:spcPct val="112000"/>
              </a:lnSpc>
              <a:spcBef>
                <a:spcPts val="1300"/>
              </a:spcBef>
              <a:spcAft>
                <a:spcPts val="200"/>
              </a:spcAft>
              <a:defRPr baseline="0">
                <a:solidFill>
                  <a:schemeClr val="accent3"/>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526184" y="1383977"/>
            <a:ext cx="5915341" cy="788661"/>
          </a:xfrm>
          <a:prstGeom prst="rect">
            <a:avLst/>
          </a:prstGeom>
        </p:spPr>
        <p:txBody>
          <a:bodyPr anchor="b" anchorCtr="0"/>
          <a:lstStyle>
            <a:lvl1pPr>
              <a:lnSpc>
                <a:spcPct val="105000"/>
              </a:lnSpc>
              <a:defRPr sz="2599"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526183" y="1184523"/>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526184" y="6230379"/>
            <a:ext cx="1511357" cy="337109"/>
          </a:xfrm>
          <a:prstGeom prst="rect">
            <a:avLst/>
          </a:prstGeom>
        </p:spPr>
      </p:pic>
    </p:spTree>
    <p:extLst>
      <p:ext uri="{BB962C8B-B14F-4D97-AF65-F5344CB8AC3E}">
        <p14:creationId xmlns:p14="http://schemas.microsoft.com/office/powerpoint/2010/main" val="1030658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526184" y="6230379"/>
            <a:ext cx="1511357" cy="337109"/>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8534876" y="0"/>
            <a:ext cx="3657124" cy="6858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526184" y="1624012"/>
            <a:ext cx="7497103" cy="4281483"/>
          </a:xfrm>
          <a:prstGeom prst="rect">
            <a:avLst/>
          </a:prstGeom>
        </p:spPr>
        <p:txBody>
          <a:bodyPr/>
          <a:lstStyle>
            <a:lvl1pPr>
              <a:lnSpc>
                <a:spcPct val="112000"/>
              </a:lnSpc>
              <a:spcBef>
                <a:spcPts val="1300"/>
              </a:spcBef>
              <a:spcAft>
                <a:spcPts val="200"/>
              </a:spcAft>
              <a:defRPr baseline="0">
                <a:solidFill>
                  <a:schemeClr val="accent3"/>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526183" y="577643"/>
            <a:ext cx="7495709" cy="788661"/>
          </a:xfrm>
          <a:prstGeom prst="rect">
            <a:avLst/>
          </a:prstGeom>
        </p:spPr>
        <p:txBody>
          <a:bodyPr anchor="t" anchorCtr="0"/>
          <a:lstStyle>
            <a:lvl1pPr>
              <a:lnSpc>
                <a:spcPct val="105000"/>
              </a:lnSpc>
              <a:defRPr sz="2599"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526183" y="378189"/>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spTree>
    <p:extLst>
      <p:ext uri="{BB962C8B-B14F-4D97-AF65-F5344CB8AC3E}">
        <p14:creationId xmlns:p14="http://schemas.microsoft.com/office/powerpoint/2010/main" val="4121962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12190413" cy="6858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3657124" y="0"/>
            <a:ext cx="8533288"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4395849" y="1296837"/>
            <a:ext cx="6942485" cy="1797502"/>
          </a:xfrm>
          <a:prstGeom prst="rect">
            <a:avLst/>
          </a:prstGeom>
        </p:spPr>
        <p:txBody>
          <a:bodyPr anchor="b" anchorCtr="0">
            <a:normAutofit/>
          </a:bodyPr>
          <a:lstStyle>
            <a:lvl1pPr algn="l">
              <a:lnSpc>
                <a:spcPct val="95000"/>
              </a:lnSpc>
              <a:defRPr sz="4999"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4395849" y="3230889"/>
            <a:ext cx="6942485" cy="1693060"/>
          </a:xfrm>
          <a:prstGeom prst="rect">
            <a:avLst/>
          </a:prstGeom>
        </p:spPr>
        <p:txBody>
          <a:bodyPr>
            <a:normAutofit/>
          </a:bodyPr>
          <a:lstStyle>
            <a:lvl1pPr algn="l">
              <a:lnSpc>
                <a:spcPct val="100000"/>
              </a:lnSpc>
              <a:spcBef>
                <a:spcPts val="1300"/>
              </a:spcBef>
              <a:spcAft>
                <a:spcPts val="200"/>
              </a:spcAft>
              <a:defRPr sz="2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4395849" y="1098494"/>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854360" y="296154"/>
            <a:ext cx="1948405" cy="440020"/>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spTree>
    <p:extLst>
      <p:ext uri="{BB962C8B-B14F-4D97-AF65-F5344CB8AC3E}">
        <p14:creationId xmlns:p14="http://schemas.microsoft.com/office/powerpoint/2010/main" val="4197867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8534876" y="0"/>
            <a:ext cx="3657124" cy="6858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526184" y="6230379"/>
            <a:ext cx="1511357" cy="337109"/>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526184" y="1624012"/>
            <a:ext cx="7497103" cy="4281483"/>
          </a:xfrm>
          <a:prstGeom prst="rect">
            <a:avLst/>
          </a:prstGeom>
        </p:spPr>
        <p:txBody>
          <a:bodyPr/>
          <a:lstStyle>
            <a:lvl1pPr>
              <a:lnSpc>
                <a:spcPct val="112000"/>
              </a:lnSpc>
              <a:spcBef>
                <a:spcPts val="1300"/>
              </a:spcBef>
              <a:spcAft>
                <a:spcPts val="200"/>
              </a:spcAft>
              <a:defRPr baseline="0">
                <a:solidFill>
                  <a:schemeClr val="accent3"/>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526183" y="577643"/>
            <a:ext cx="7495709" cy="788661"/>
          </a:xfrm>
          <a:prstGeom prst="rect">
            <a:avLst/>
          </a:prstGeom>
        </p:spPr>
        <p:txBody>
          <a:bodyPr anchor="t" anchorCtr="0"/>
          <a:lstStyle>
            <a:lvl1pPr>
              <a:lnSpc>
                <a:spcPct val="105000"/>
              </a:lnSpc>
              <a:defRPr sz="2599"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526183" y="378189"/>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spTree>
    <p:extLst>
      <p:ext uri="{BB962C8B-B14F-4D97-AF65-F5344CB8AC3E}">
        <p14:creationId xmlns:p14="http://schemas.microsoft.com/office/powerpoint/2010/main" val="90464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526184" y="1624012"/>
            <a:ext cx="11156286" cy="4281483"/>
          </a:xfrm>
          <a:prstGeom prst="rect">
            <a:avLst/>
          </a:prstGeom>
        </p:spPr>
        <p:txBody>
          <a:bodyPr/>
          <a:lstStyle>
            <a:lvl1pPr>
              <a:lnSpc>
                <a:spcPct val="112000"/>
              </a:lnSpc>
              <a:spcBef>
                <a:spcPts val="1300"/>
              </a:spcBef>
              <a:spcAft>
                <a:spcPts val="200"/>
              </a:spcAft>
              <a:defRPr baseline="0">
                <a:solidFill>
                  <a:schemeClr val="accent3"/>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526183" y="378189"/>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526184" y="577643"/>
            <a:ext cx="11156285" cy="788661"/>
          </a:xfrm>
          <a:prstGeom prst="rect">
            <a:avLst/>
          </a:prstGeom>
        </p:spPr>
        <p:txBody>
          <a:bodyPr anchor="t" anchorCtr="0"/>
          <a:lstStyle>
            <a:lvl1pPr>
              <a:lnSpc>
                <a:spcPct val="105000"/>
              </a:lnSpc>
              <a:defRPr sz="2599"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526184" y="6230379"/>
            <a:ext cx="1511357" cy="337109"/>
          </a:xfrm>
          <a:prstGeom prst="rect">
            <a:avLst/>
          </a:prstGeom>
        </p:spPr>
      </p:pic>
    </p:spTree>
    <p:extLst>
      <p:ext uri="{BB962C8B-B14F-4D97-AF65-F5344CB8AC3E}">
        <p14:creationId xmlns:p14="http://schemas.microsoft.com/office/powerpoint/2010/main" val="1405663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12190413" cy="6858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3657124" y="0"/>
            <a:ext cx="8533288"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4395849" y="1296837"/>
            <a:ext cx="6942485" cy="1797502"/>
          </a:xfrm>
          <a:prstGeom prst="rect">
            <a:avLst/>
          </a:prstGeom>
        </p:spPr>
        <p:txBody>
          <a:bodyPr anchor="b" anchorCtr="0">
            <a:normAutofit/>
          </a:bodyPr>
          <a:lstStyle>
            <a:lvl1pPr algn="l">
              <a:lnSpc>
                <a:spcPct val="95000"/>
              </a:lnSpc>
              <a:defRPr sz="4999"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4395849" y="3230889"/>
            <a:ext cx="6942485" cy="1693060"/>
          </a:xfrm>
          <a:prstGeom prst="rect">
            <a:avLst/>
          </a:prstGeom>
        </p:spPr>
        <p:txBody>
          <a:bodyPr>
            <a:normAutofit/>
          </a:bodyPr>
          <a:lstStyle>
            <a:lvl1pPr algn="l">
              <a:lnSpc>
                <a:spcPct val="100000"/>
              </a:lnSpc>
              <a:spcBef>
                <a:spcPts val="1300"/>
              </a:spcBef>
              <a:spcAft>
                <a:spcPts val="200"/>
              </a:spcAft>
              <a:defRPr sz="2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4395849" y="1098494"/>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854360" y="296154"/>
            <a:ext cx="1948405" cy="440020"/>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spTree>
    <p:extLst>
      <p:ext uri="{BB962C8B-B14F-4D97-AF65-F5344CB8AC3E}">
        <p14:creationId xmlns:p14="http://schemas.microsoft.com/office/powerpoint/2010/main" val="349166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Slide - V2B">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ABC1DB5-F5C0-D542-9D51-0CD97530605E}"/>
              </a:ext>
            </a:extLst>
          </p:cNvPr>
          <p:cNvPicPr>
            <a:picLocks noChangeAspect="1"/>
          </p:cNvPicPr>
          <p:nvPr userDrawn="1"/>
        </p:nvPicPr>
        <p:blipFill rotWithShape="1">
          <a:blip r:embed="rId2"/>
          <a:srcRect l="34389" t="1552" r="30668" b="172"/>
          <a:stretch/>
        </p:blipFill>
        <p:spPr>
          <a:xfrm>
            <a:off x="8534876" y="0"/>
            <a:ext cx="3657124" cy="6858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11338334" y="6520550"/>
            <a:ext cx="395573"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526184" y="6230379"/>
            <a:ext cx="1511357" cy="337109"/>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526184" y="1624012"/>
            <a:ext cx="7497103" cy="4281483"/>
          </a:xfrm>
          <a:prstGeom prst="rect">
            <a:avLst/>
          </a:prstGeom>
        </p:spPr>
        <p:txBody>
          <a:bodyPr/>
          <a:lstStyle>
            <a:lvl1pPr>
              <a:lnSpc>
                <a:spcPct val="112000"/>
              </a:lnSpc>
              <a:spcBef>
                <a:spcPts val="1300"/>
              </a:spcBef>
              <a:spcAft>
                <a:spcPts val="200"/>
              </a:spcAft>
              <a:defRPr baseline="0">
                <a:solidFill>
                  <a:schemeClr val="accent3"/>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526183" y="577643"/>
            <a:ext cx="7495709" cy="788661"/>
          </a:xfrm>
          <a:prstGeom prst="rect">
            <a:avLst/>
          </a:prstGeom>
        </p:spPr>
        <p:txBody>
          <a:bodyPr anchor="t" anchorCtr="0"/>
          <a:lstStyle>
            <a:lvl1pPr>
              <a:lnSpc>
                <a:spcPct val="105000"/>
              </a:lnSpc>
              <a:defRPr sz="2599"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526183" y="378189"/>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spTree>
    <p:extLst>
      <p:ext uri="{BB962C8B-B14F-4D97-AF65-F5344CB8AC3E}">
        <p14:creationId xmlns:p14="http://schemas.microsoft.com/office/powerpoint/2010/main" val="2009847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12190413" cy="6858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3657124" y="0"/>
            <a:ext cx="8533288"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4395849" y="1296837"/>
            <a:ext cx="6942485" cy="1797502"/>
          </a:xfrm>
          <a:prstGeom prst="rect">
            <a:avLst/>
          </a:prstGeom>
        </p:spPr>
        <p:txBody>
          <a:bodyPr anchor="b" anchorCtr="0">
            <a:normAutofit/>
          </a:bodyPr>
          <a:lstStyle>
            <a:lvl1pPr algn="l">
              <a:lnSpc>
                <a:spcPct val="95000"/>
              </a:lnSpc>
              <a:defRPr sz="4999"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4395849" y="3230889"/>
            <a:ext cx="6942485" cy="1693060"/>
          </a:xfrm>
          <a:prstGeom prst="rect">
            <a:avLst/>
          </a:prstGeom>
        </p:spPr>
        <p:txBody>
          <a:bodyPr>
            <a:normAutofit/>
          </a:bodyPr>
          <a:lstStyle>
            <a:lvl1pPr algn="l">
              <a:lnSpc>
                <a:spcPct val="100000"/>
              </a:lnSpc>
              <a:spcBef>
                <a:spcPts val="1300"/>
              </a:spcBef>
              <a:spcAft>
                <a:spcPts val="200"/>
              </a:spcAft>
              <a:defRPr sz="2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4395849" y="1098494"/>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854360" y="296154"/>
            <a:ext cx="1948405" cy="440020"/>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spTree>
    <p:extLst>
      <p:ext uri="{BB962C8B-B14F-4D97-AF65-F5344CB8AC3E}">
        <p14:creationId xmlns:p14="http://schemas.microsoft.com/office/powerpoint/2010/main" val="1345713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6156363" y="0"/>
            <a:ext cx="6094411" cy="6857106"/>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4894919" y="1237957"/>
            <a:ext cx="2038378" cy="4561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526184" y="2430346"/>
            <a:ext cx="5915341" cy="3189697"/>
          </a:xfrm>
          <a:prstGeom prst="rect">
            <a:avLst/>
          </a:prstGeom>
        </p:spPr>
        <p:txBody>
          <a:bodyPr/>
          <a:lstStyle>
            <a:lvl1pPr>
              <a:lnSpc>
                <a:spcPct val="112000"/>
              </a:lnSpc>
              <a:spcBef>
                <a:spcPts val="1300"/>
              </a:spcBef>
              <a:spcAft>
                <a:spcPts val="200"/>
              </a:spcAft>
              <a:defRPr baseline="0">
                <a:solidFill>
                  <a:schemeClr val="accent3"/>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526184" y="1383977"/>
            <a:ext cx="5915341" cy="788661"/>
          </a:xfrm>
          <a:prstGeom prst="rect">
            <a:avLst/>
          </a:prstGeom>
        </p:spPr>
        <p:txBody>
          <a:bodyPr anchor="b" anchorCtr="0"/>
          <a:lstStyle>
            <a:lvl1pPr>
              <a:lnSpc>
                <a:spcPct val="105000"/>
              </a:lnSpc>
              <a:defRPr sz="2599"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526183" y="1184523"/>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526184" y="6230379"/>
            <a:ext cx="1511357" cy="337109"/>
          </a:xfrm>
          <a:prstGeom prst="rect">
            <a:avLst/>
          </a:prstGeom>
        </p:spPr>
      </p:pic>
    </p:spTree>
    <p:extLst>
      <p:ext uri="{BB962C8B-B14F-4D97-AF65-F5344CB8AC3E}">
        <p14:creationId xmlns:p14="http://schemas.microsoft.com/office/powerpoint/2010/main" val="410684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887627" y="1879071"/>
            <a:ext cx="10515600" cy="3772582"/>
          </a:xfrm>
        </p:spPr>
        <p:txBody>
          <a:bodyPr/>
          <a:lstStyle>
            <a:lvl1pPr marL="0" indent="0">
              <a:buNone/>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ccessibility Summer Cam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7956" y="3630828"/>
            <a:ext cx="2814159" cy="2787964"/>
          </a:xfrm>
          <a:prstGeom prst="rect">
            <a:avLst/>
          </a:prstGeom>
          <a:noFill/>
          <a:ln>
            <a:noFill/>
            <a:prstDash/>
          </a:ln>
        </p:spPr>
      </p:pic>
      <p:sp>
        <p:nvSpPr>
          <p:cNvPr id="6" name="TextBox 5">
            <a:extLst>
              <a:ext uri="{FF2B5EF4-FFF2-40B4-BE49-F238E27FC236}">
                <a16:creationId xmlns:a16="http://schemas.microsoft.com/office/drawing/2014/main" id="{94821448-BE4D-46F3-8381-33C6D6806DAC}"/>
              </a:ext>
            </a:extLst>
          </p:cNvPr>
          <p:cNvSpPr txBox="1"/>
          <p:nvPr userDrawn="1"/>
        </p:nvSpPr>
        <p:spPr>
          <a:xfrm>
            <a:off x="887627" y="5908100"/>
            <a:ext cx="2996588" cy="584775"/>
          </a:xfrm>
          <a:prstGeom prst="rect">
            <a:avLst/>
          </a:prstGeom>
          <a:noFill/>
        </p:spPr>
        <p:txBody>
          <a:bodyPr wrap="square" rtlCol="0">
            <a:spAutoFit/>
          </a:bodyPr>
          <a:lstStyle/>
          <a:p>
            <a:r>
              <a:rPr lang="en-US" sz="3200" dirty="0"/>
              <a:t>#</a:t>
            </a:r>
            <a:r>
              <a:rPr lang="en-US" sz="3200" dirty="0" err="1"/>
              <a:t>AccessibilityICT</a:t>
            </a:r>
            <a:endParaRPr lang="en-US" sz="3200" dirty="0"/>
          </a:p>
        </p:txBody>
      </p:sp>
    </p:spTree>
    <p:extLst>
      <p:ext uri="{BB962C8B-B14F-4D97-AF65-F5344CB8AC3E}">
        <p14:creationId xmlns:p14="http://schemas.microsoft.com/office/powerpoint/2010/main" val="2003377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8534876" y="0"/>
            <a:ext cx="3657124" cy="6858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526184" y="6230379"/>
            <a:ext cx="1511357" cy="337109"/>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526184" y="1624012"/>
            <a:ext cx="7497103" cy="4281483"/>
          </a:xfrm>
          <a:prstGeom prst="rect">
            <a:avLst/>
          </a:prstGeom>
        </p:spPr>
        <p:txBody>
          <a:bodyPr/>
          <a:lstStyle>
            <a:lvl1pPr>
              <a:lnSpc>
                <a:spcPct val="112000"/>
              </a:lnSpc>
              <a:spcBef>
                <a:spcPts val="1300"/>
              </a:spcBef>
              <a:spcAft>
                <a:spcPts val="200"/>
              </a:spcAft>
              <a:defRPr baseline="0">
                <a:solidFill>
                  <a:schemeClr val="accent3"/>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526183" y="577643"/>
            <a:ext cx="7495709" cy="788661"/>
          </a:xfrm>
          <a:prstGeom prst="rect">
            <a:avLst/>
          </a:prstGeom>
        </p:spPr>
        <p:txBody>
          <a:bodyPr anchor="t" anchorCtr="0"/>
          <a:lstStyle>
            <a:lvl1pPr>
              <a:lnSpc>
                <a:spcPct val="105000"/>
              </a:lnSpc>
              <a:defRPr sz="2599"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526183" y="378189"/>
            <a:ext cx="629729"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11338334" y="6158941"/>
            <a:ext cx="395573" cy="38006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11338334" y="6525888"/>
            <a:ext cx="395573"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11338334" y="6168542"/>
            <a:ext cx="395573" cy="365125"/>
          </a:xfrm>
          <a:prstGeom prst="rect">
            <a:avLst/>
          </a:prstGeom>
          <a:ln>
            <a:noFill/>
          </a:ln>
        </p:spPr>
        <p:txBody>
          <a:bodyPr vert="horz" lIns="45714" tIns="22857" rIns="45714" bIns="22857"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z="1200" smtClean="0"/>
              <a:pPr/>
              <a:t>‹#›</a:t>
            </a:fld>
            <a:endParaRPr lang="en-US" sz="1200" dirty="0"/>
          </a:p>
        </p:txBody>
      </p:sp>
    </p:spTree>
    <p:extLst>
      <p:ext uri="{BB962C8B-B14F-4D97-AF65-F5344CB8AC3E}">
        <p14:creationId xmlns:p14="http://schemas.microsoft.com/office/powerpoint/2010/main" val="2286237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12190413" cy="6858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95680" y="-106326"/>
            <a:ext cx="12373167" cy="7070651"/>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p:cNvSpPr>
            <a:spLocks noGrp="1"/>
          </p:cNvSpPr>
          <p:nvPr userDrawn="1">
            <p:ph type="ctrTitle" hasCustomPrompt="1"/>
          </p:nvPr>
        </p:nvSpPr>
        <p:spPr>
          <a:xfrm>
            <a:off x="822853" y="2432605"/>
            <a:ext cx="10669446" cy="1442564"/>
          </a:xfrm>
          <a:prstGeom prst="rect">
            <a:avLst/>
          </a:prstGeom>
        </p:spPr>
        <p:txBody>
          <a:bodyPr anchor="t">
            <a:normAutofit/>
          </a:bodyPr>
          <a:lstStyle>
            <a:lvl1pPr algn="l">
              <a:defRPr sz="4999"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822853" y="4195080"/>
            <a:ext cx="10637546" cy="1571540"/>
          </a:xfrm>
          <a:prstGeom prst="rect">
            <a:avLst/>
          </a:prstGeom>
        </p:spPr>
        <p:txBody>
          <a:bodyPr>
            <a:noAutofit/>
          </a:bodyPr>
          <a:lstStyle>
            <a:lvl1pPr marL="0" indent="0" algn="l">
              <a:lnSpc>
                <a:spcPct val="102000"/>
              </a:lnSpc>
              <a:buNone/>
              <a:defRPr sz="2100" b="1" baseline="0">
                <a:solidFill>
                  <a:schemeClr val="accent2">
                    <a:lumMod val="75000"/>
                  </a:schemeClr>
                </a:solidFill>
              </a:defRPr>
            </a:lvl1pPr>
            <a:lvl2pPr marL="0" indent="0" algn="l">
              <a:lnSpc>
                <a:spcPct val="110000"/>
              </a:lnSpc>
              <a:spcBef>
                <a:spcPts val="0"/>
              </a:spcBef>
              <a:spcAft>
                <a:spcPts val="300"/>
              </a:spcAft>
              <a:buNone/>
              <a:defRPr sz="1400">
                <a:solidFill>
                  <a:srgbClr val="51AF46"/>
                </a:solidFill>
              </a:defRPr>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881737" y="1991907"/>
            <a:ext cx="99761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924330" y="902593"/>
            <a:ext cx="2174401" cy="485002"/>
          </a:xfrm>
          <a:prstGeom prst="rect">
            <a:avLst/>
          </a:prstGeom>
        </p:spPr>
      </p:pic>
    </p:spTree>
    <p:extLst>
      <p:ext uri="{BB962C8B-B14F-4D97-AF65-F5344CB8AC3E}">
        <p14:creationId xmlns:p14="http://schemas.microsoft.com/office/powerpoint/2010/main" val="3138872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ctr">
              <a:defRPr sz="6000" b="1"/>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normAutofit/>
          </a:bodyPr>
          <a:lstStyle>
            <a:lvl1pPr marL="0" indent="0" algn="ctr">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56976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marL="0" indent="0">
              <a:buNone/>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marL="0" indent="0">
              <a:buNone/>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5DDE8DF-EC85-461C-B606-655AD0045FD3}" type="datetimeFigureOut">
              <a:rPr lang="en-US" smtClean="0"/>
              <a:t>5/30/2023</a:t>
            </a:fld>
            <a:endParaRPr lang="en-US"/>
          </a:p>
        </p:txBody>
      </p:sp>
      <p:sp>
        <p:nvSpPr>
          <p:cNvPr id="6" name="Footer Placeholder 5"/>
          <p:cNvSpPr>
            <a:spLocks noGrp="1"/>
          </p:cNvSpPr>
          <p:nvPr>
            <p:ph type="ftr" sz="quarter" idx="11"/>
          </p:nvPr>
        </p:nvSpPr>
        <p:spPr>
          <a:xfrm>
            <a:off x="876528" y="6356349"/>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EF5970D-8E09-4091-B1DE-76257E5F5308}" type="slidenum">
              <a:rPr lang="en-US" smtClean="0"/>
              <a:t>‹#›</a:t>
            </a:fld>
            <a:endParaRPr lang="en-US"/>
          </a:p>
        </p:txBody>
      </p:sp>
    </p:spTree>
    <p:extLst>
      <p:ext uri="{BB962C8B-B14F-4D97-AF65-F5344CB8AC3E}">
        <p14:creationId xmlns:p14="http://schemas.microsoft.com/office/powerpoint/2010/main" val="4281290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5DDE8DF-EC85-461C-B606-655AD0045FD3}" type="datetimeFigureOut">
              <a:rPr lang="en-US" smtClean="0"/>
              <a:t>5/30/2023</a:t>
            </a:fld>
            <a:endParaRPr lang="en-US"/>
          </a:p>
        </p:txBody>
      </p:sp>
      <p:sp>
        <p:nvSpPr>
          <p:cNvPr id="8" name="Footer Placeholder 7"/>
          <p:cNvSpPr>
            <a:spLocks noGrp="1"/>
          </p:cNvSpPr>
          <p:nvPr>
            <p:ph type="ftr" sz="quarter" idx="11"/>
          </p:nvPr>
        </p:nvSpPr>
        <p:spPr>
          <a:xfrm>
            <a:off x="876528" y="6356349"/>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EF5970D-8E09-4091-B1DE-76257E5F5308}" type="slidenum">
              <a:rPr lang="en-US" smtClean="0"/>
              <a:t>‹#›</a:t>
            </a:fld>
            <a:endParaRPr lang="en-US"/>
          </a:p>
        </p:txBody>
      </p:sp>
    </p:spTree>
    <p:extLst>
      <p:ext uri="{BB962C8B-B14F-4D97-AF65-F5344CB8AC3E}">
        <p14:creationId xmlns:p14="http://schemas.microsoft.com/office/powerpoint/2010/main" val="3905055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5DDE8DF-EC85-461C-B606-655AD0045FD3}" type="datetimeFigureOut">
              <a:rPr lang="en-US" smtClean="0"/>
              <a:t>5/30/2023</a:t>
            </a:fld>
            <a:endParaRPr lang="en-US"/>
          </a:p>
        </p:txBody>
      </p:sp>
      <p:sp>
        <p:nvSpPr>
          <p:cNvPr id="4" name="Footer Placeholder 3"/>
          <p:cNvSpPr>
            <a:spLocks noGrp="1"/>
          </p:cNvSpPr>
          <p:nvPr>
            <p:ph type="ftr" sz="quarter" idx="11"/>
          </p:nvPr>
        </p:nvSpPr>
        <p:spPr>
          <a:xfrm>
            <a:off x="876528" y="6356349"/>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EF5970D-8E09-4091-B1DE-76257E5F5308}" type="slidenum">
              <a:rPr lang="en-US" smtClean="0"/>
              <a:t>‹#›</a:t>
            </a:fld>
            <a:endParaRPr lang="en-US"/>
          </a:p>
        </p:txBody>
      </p:sp>
    </p:spTree>
    <p:extLst>
      <p:ext uri="{BB962C8B-B14F-4D97-AF65-F5344CB8AC3E}">
        <p14:creationId xmlns:p14="http://schemas.microsoft.com/office/powerpoint/2010/main" val="88755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5DDE8DF-EC85-461C-B606-655AD0045FD3}" type="datetimeFigureOut">
              <a:rPr lang="en-US" smtClean="0"/>
              <a:t>5/30/2023</a:t>
            </a:fld>
            <a:endParaRPr lang="en-US"/>
          </a:p>
        </p:txBody>
      </p:sp>
      <p:sp>
        <p:nvSpPr>
          <p:cNvPr id="3" name="Footer Placeholder 2"/>
          <p:cNvSpPr>
            <a:spLocks noGrp="1"/>
          </p:cNvSpPr>
          <p:nvPr>
            <p:ph type="ftr" sz="quarter" idx="11"/>
          </p:nvPr>
        </p:nvSpPr>
        <p:spPr>
          <a:xfrm>
            <a:off x="876528" y="6356349"/>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EF5970D-8E09-4091-B1DE-76257E5F5308}" type="slidenum">
              <a:rPr lang="en-US" smtClean="0"/>
              <a:t>‹#›</a:t>
            </a:fld>
            <a:endParaRPr lang="en-US"/>
          </a:p>
        </p:txBody>
      </p:sp>
    </p:spTree>
    <p:extLst>
      <p:ext uri="{BB962C8B-B14F-4D97-AF65-F5344CB8AC3E}">
        <p14:creationId xmlns:p14="http://schemas.microsoft.com/office/powerpoint/2010/main" val="4172805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5DDE8DF-EC85-461C-B606-655AD0045FD3}" type="datetimeFigureOut">
              <a:rPr lang="en-US" smtClean="0"/>
              <a:t>5/30/2023</a:t>
            </a:fld>
            <a:endParaRPr lang="en-US"/>
          </a:p>
        </p:txBody>
      </p:sp>
      <p:sp>
        <p:nvSpPr>
          <p:cNvPr id="6" name="Footer Placeholder 5"/>
          <p:cNvSpPr>
            <a:spLocks noGrp="1"/>
          </p:cNvSpPr>
          <p:nvPr>
            <p:ph type="ftr" sz="quarter" idx="11"/>
          </p:nvPr>
        </p:nvSpPr>
        <p:spPr>
          <a:xfrm>
            <a:off x="876528" y="6356349"/>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EF5970D-8E09-4091-B1DE-76257E5F5308}" type="slidenum">
              <a:rPr lang="en-US" smtClean="0"/>
              <a:t>‹#›</a:t>
            </a:fld>
            <a:endParaRPr lang="en-US"/>
          </a:p>
        </p:txBody>
      </p:sp>
    </p:spTree>
    <p:extLst>
      <p:ext uri="{BB962C8B-B14F-4D97-AF65-F5344CB8AC3E}">
        <p14:creationId xmlns:p14="http://schemas.microsoft.com/office/powerpoint/2010/main" val="4086961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gs>
            <a:gs pos="33000">
              <a:schemeClr val="bg1"/>
            </a:gs>
            <a:gs pos="83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76528" y="184785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47845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705"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upport.microsoft.com/en-us/office/apply-styles-f8b96097-4d25-4fac-8200-6139c809310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accessibilityict.org/breakout-3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hyperlink" Target="https://www.merriam-webster.com/words-at-play/transition-words-lis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plainlanguage.gov/guidelines/words/use-simple-words-phrase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centerforplainlanguage.org/abou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vinfo.gov/app/details/PLAW-111publ27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lainlanguage.gov/"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47222"/>
            <a:ext cx="9144000" cy="2387600"/>
          </a:xfrm>
        </p:spPr>
        <p:txBody>
          <a:bodyPr>
            <a:normAutofit fontScale="90000"/>
          </a:bodyPr>
          <a:lstStyle/>
          <a:p>
            <a:r>
              <a:rPr lang="en-US" dirty="0"/>
              <a:t>Plain Language Basics: </a:t>
            </a:r>
            <a:br>
              <a:rPr lang="en-US" dirty="0"/>
            </a:br>
            <a:r>
              <a:rPr lang="en-US" dirty="0"/>
              <a:t>Creating Content That Is Accessible to All</a:t>
            </a:r>
          </a:p>
        </p:txBody>
      </p:sp>
      <p:sp>
        <p:nvSpPr>
          <p:cNvPr id="3" name="Subtitle 2"/>
          <p:cNvSpPr>
            <a:spLocks noGrp="1"/>
          </p:cNvSpPr>
          <p:nvPr>
            <p:ph type="subTitle" idx="1"/>
          </p:nvPr>
        </p:nvSpPr>
        <p:spPr>
          <a:xfrm>
            <a:off x="1524000" y="3926897"/>
            <a:ext cx="9144000" cy="1655762"/>
          </a:xfrm>
        </p:spPr>
        <p:txBody>
          <a:bodyPr/>
          <a:lstStyle/>
          <a:p>
            <a:r>
              <a:rPr lang="en-US" dirty="0"/>
              <a:t> Amy Reff</a:t>
            </a:r>
            <a:br>
              <a:rPr lang="en-US" dirty="0"/>
            </a:br>
            <a:r>
              <a:rPr lang="en-US" dirty="0"/>
              <a:t>Sr. Accessibility Editor, </a:t>
            </a:r>
            <a:r>
              <a:rPr lang="en-US" dirty="0" err="1"/>
              <a:t>WestEd</a:t>
            </a:r>
            <a:endParaRPr lang="en-US" dirty="0"/>
          </a:p>
        </p:txBody>
      </p:sp>
    </p:spTree>
    <p:extLst>
      <p:ext uri="{BB962C8B-B14F-4D97-AF65-F5344CB8AC3E}">
        <p14:creationId xmlns:p14="http://schemas.microsoft.com/office/powerpoint/2010/main" val="1233432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2C0E-AAA9-D5DF-D2EC-7598D89CDC29}"/>
              </a:ext>
            </a:extLst>
          </p:cNvPr>
          <p:cNvSpPr>
            <a:spLocks noGrp="1"/>
          </p:cNvSpPr>
          <p:nvPr>
            <p:ph type="title"/>
          </p:nvPr>
        </p:nvSpPr>
        <p:spPr/>
        <p:txBody>
          <a:bodyPr/>
          <a:lstStyle/>
          <a:p>
            <a:r>
              <a:rPr lang="en-US" dirty="0"/>
              <a:t>How?</a:t>
            </a:r>
          </a:p>
        </p:txBody>
      </p:sp>
      <p:sp>
        <p:nvSpPr>
          <p:cNvPr id="3" name="Content Placeholder 2">
            <a:extLst>
              <a:ext uri="{FF2B5EF4-FFF2-40B4-BE49-F238E27FC236}">
                <a16:creationId xmlns:a16="http://schemas.microsoft.com/office/drawing/2014/main" id="{53CA4AF3-C3C9-847E-69FE-00A51F03D022}"/>
              </a:ext>
            </a:extLst>
          </p:cNvPr>
          <p:cNvSpPr>
            <a:spLocks noGrp="1"/>
          </p:cNvSpPr>
          <p:nvPr>
            <p:ph idx="1"/>
          </p:nvPr>
        </p:nvSpPr>
        <p:spPr/>
        <p:txBody>
          <a:bodyPr/>
          <a:lstStyle/>
          <a:p>
            <a:pPr marL="571500" indent="-571500">
              <a:spcAft>
                <a:spcPts val="600"/>
              </a:spcAft>
              <a:buFont typeface="Arial" panose="020B0604020202020204" pitchFamily="34" charset="0"/>
              <a:buChar char="•"/>
            </a:pPr>
            <a:r>
              <a:rPr lang="en-US" dirty="0"/>
              <a:t>Audience</a:t>
            </a:r>
          </a:p>
          <a:p>
            <a:pPr marL="571500" indent="-571500">
              <a:spcAft>
                <a:spcPts val="600"/>
              </a:spcAft>
              <a:buFont typeface="Arial" panose="020B0604020202020204" pitchFamily="34" charset="0"/>
              <a:buChar char="•"/>
            </a:pPr>
            <a:r>
              <a:rPr lang="en-US" dirty="0"/>
              <a:t>Organization</a:t>
            </a:r>
          </a:p>
          <a:p>
            <a:pPr marL="571500" indent="-571500">
              <a:spcAft>
                <a:spcPts val="600"/>
              </a:spcAft>
              <a:buFont typeface="Arial" panose="020B0604020202020204" pitchFamily="34" charset="0"/>
              <a:buChar char="•"/>
            </a:pPr>
            <a:r>
              <a:rPr lang="en-US" dirty="0"/>
              <a:t>Word Choice</a:t>
            </a:r>
          </a:p>
          <a:p>
            <a:pPr marL="571500" indent="-571500">
              <a:spcAft>
                <a:spcPts val="600"/>
              </a:spcAft>
              <a:buFont typeface="Arial" panose="020B0604020202020204" pitchFamily="34" charset="0"/>
              <a:buChar char="•"/>
            </a:pPr>
            <a:r>
              <a:rPr lang="en-US" dirty="0"/>
              <a:t>Clarity</a:t>
            </a:r>
          </a:p>
          <a:p>
            <a:pPr marL="571500" indent="-571500">
              <a:spcAft>
                <a:spcPts val="600"/>
              </a:spcAft>
              <a:buFont typeface="Arial" panose="020B0604020202020204" pitchFamily="34" charset="0"/>
              <a:buChar char="•"/>
            </a:pPr>
            <a:r>
              <a:rPr lang="en-US" dirty="0"/>
              <a:t>Design</a:t>
            </a:r>
          </a:p>
          <a:p>
            <a:pPr marL="571500" indent="-571500">
              <a:spcAft>
                <a:spcPts val="600"/>
              </a:spcAft>
              <a:buFont typeface="Arial" panose="020B0604020202020204" pitchFamily="34" charset="0"/>
              <a:buChar char="•"/>
            </a:pPr>
            <a:r>
              <a:rPr lang="en-US" dirty="0"/>
              <a:t>Content Types</a:t>
            </a:r>
          </a:p>
        </p:txBody>
      </p:sp>
      <p:pic>
        <p:nvPicPr>
          <p:cNvPr id="5" name="Picture 4">
            <a:extLst>
              <a:ext uri="{FF2B5EF4-FFF2-40B4-BE49-F238E27FC236}">
                <a16:creationId xmlns:a16="http://schemas.microsoft.com/office/drawing/2014/main" id="{0ECB6495-52C7-D18E-7141-A6544236D25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0145" y="1961535"/>
            <a:ext cx="5796116" cy="3864077"/>
          </a:xfrm>
          <a:prstGeom prst="rect">
            <a:avLst/>
          </a:prstGeom>
        </p:spPr>
      </p:pic>
    </p:spTree>
    <p:extLst>
      <p:ext uri="{BB962C8B-B14F-4D97-AF65-F5344CB8AC3E}">
        <p14:creationId xmlns:p14="http://schemas.microsoft.com/office/powerpoint/2010/main" val="2040512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Audience</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a:bodyPr>
          <a:lstStyle/>
          <a:p>
            <a:pPr marL="571500" indent="-571500">
              <a:spcAft>
                <a:spcPts val="600"/>
              </a:spcAft>
              <a:buFont typeface="Arial" panose="020B0604020202020204" pitchFamily="34" charset="0"/>
              <a:buChar char="•"/>
            </a:pPr>
            <a:r>
              <a:rPr lang="en-US" dirty="0"/>
              <a:t>Students (and age groups)</a:t>
            </a:r>
          </a:p>
          <a:p>
            <a:pPr marL="571500" indent="-571500">
              <a:spcAft>
                <a:spcPts val="600"/>
              </a:spcAft>
              <a:buFont typeface="Arial" panose="020B0604020202020204" pitchFamily="34" charset="0"/>
              <a:buChar char="•"/>
            </a:pPr>
            <a:r>
              <a:rPr lang="en-US" dirty="0"/>
              <a:t>Families</a:t>
            </a:r>
          </a:p>
          <a:p>
            <a:pPr marL="571500" indent="-571500">
              <a:spcAft>
                <a:spcPts val="600"/>
              </a:spcAft>
              <a:buFont typeface="Arial" panose="020B0604020202020204" pitchFamily="34" charset="0"/>
              <a:buChar char="•"/>
            </a:pPr>
            <a:r>
              <a:rPr lang="en-US" dirty="0"/>
              <a:t>Workforce</a:t>
            </a:r>
          </a:p>
          <a:p>
            <a:pPr marL="571500" indent="-571500">
              <a:spcAft>
                <a:spcPts val="600"/>
              </a:spcAft>
              <a:buFont typeface="Arial" panose="020B0604020202020204" pitchFamily="34" charset="0"/>
              <a:buChar char="•"/>
            </a:pPr>
            <a:r>
              <a:rPr lang="en-US" dirty="0"/>
              <a:t>Policymakers</a:t>
            </a:r>
          </a:p>
          <a:p>
            <a:pPr marL="571500" indent="-571500">
              <a:spcAft>
                <a:spcPts val="600"/>
              </a:spcAft>
              <a:buFont typeface="Arial" panose="020B0604020202020204" pitchFamily="34" charset="0"/>
              <a:buChar char="•"/>
            </a:pPr>
            <a:r>
              <a:rPr lang="en-US" dirty="0"/>
              <a:t>Subject matter experts</a:t>
            </a:r>
          </a:p>
          <a:p>
            <a:pPr marL="571500" indent="-571500">
              <a:spcAft>
                <a:spcPts val="600"/>
              </a:spcAft>
              <a:buFont typeface="Arial" panose="020B0604020202020204" pitchFamily="34" charset="0"/>
              <a:buChar char="•"/>
            </a:pPr>
            <a:r>
              <a:rPr lang="en-US" dirty="0"/>
              <a:t>Internal staff</a:t>
            </a:r>
          </a:p>
        </p:txBody>
      </p:sp>
      <p:pic>
        <p:nvPicPr>
          <p:cNvPr id="5" name="Picture 4">
            <a:extLst>
              <a:ext uri="{FF2B5EF4-FFF2-40B4-BE49-F238E27FC236}">
                <a16:creationId xmlns:a16="http://schemas.microsoft.com/office/drawing/2014/main" id="{F510CC7F-C4CA-BC90-850D-B0E427E5049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9224" y="2523637"/>
            <a:ext cx="4500743" cy="2999763"/>
          </a:xfrm>
          <a:prstGeom prst="rect">
            <a:avLst/>
          </a:prstGeom>
        </p:spPr>
      </p:pic>
    </p:spTree>
    <p:extLst>
      <p:ext uri="{BB962C8B-B14F-4D97-AF65-F5344CB8AC3E}">
        <p14:creationId xmlns:p14="http://schemas.microsoft.com/office/powerpoint/2010/main" val="1552388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normAutofit/>
          </a:bodyPr>
          <a:lstStyle/>
          <a:p>
            <a:r>
              <a:rPr lang="en-US" dirty="0"/>
              <a:t>Consider jargon and abbreviations carefully.</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1847850"/>
            <a:ext cx="4727859" cy="4351338"/>
          </a:xfrm>
        </p:spPr>
        <p:txBody>
          <a:bodyPr>
            <a:normAutofit/>
          </a:bodyPr>
          <a:lstStyle/>
          <a:p>
            <a:pPr marL="285693" indent="-285693">
              <a:spcAft>
                <a:spcPts val="600"/>
              </a:spcAft>
              <a:buFont typeface="Arial" panose="020B0604020202020204" pitchFamily="34" charset="0"/>
              <a:buChar char="•"/>
            </a:pPr>
            <a:r>
              <a:rPr lang="en-US" dirty="0"/>
              <a:t>Formal vs. informal voice</a:t>
            </a:r>
          </a:p>
          <a:p>
            <a:pPr marL="285693" indent="-285693">
              <a:spcAft>
                <a:spcPts val="600"/>
              </a:spcAft>
              <a:buFont typeface="Arial" panose="020B0604020202020204" pitchFamily="34" charset="0"/>
              <a:buChar char="•"/>
            </a:pPr>
            <a:r>
              <a:rPr lang="en-US" dirty="0"/>
              <a:t>More on this concept in the slides on clarity</a:t>
            </a:r>
          </a:p>
        </p:txBody>
      </p:sp>
      <p:pic>
        <p:nvPicPr>
          <p:cNvPr id="9" name="Picture 8">
            <a:extLst>
              <a:ext uri="{FF2B5EF4-FFF2-40B4-BE49-F238E27FC236}">
                <a16:creationId xmlns:a16="http://schemas.microsoft.com/office/drawing/2014/main" id="{5656CEC2-5AC7-B71B-6863-98E3C9EFA41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583" y="1847850"/>
            <a:ext cx="5619135" cy="3746090"/>
          </a:xfrm>
          <a:prstGeom prst="rect">
            <a:avLst/>
          </a:prstGeom>
        </p:spPr>
      </p:pic>
    </p:spTree>
    <p:extLst>
      <p:ext uri="{BB962C8B-B14F-4D97-AF65-F5344CB8AC3E}">
        <p14:creationId xmlns:p14="http://schemas.microsoft.com/office/powerpoint/2010/main" val="2112353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normAutofit/>
          </a:bodyPr>
          <a:lstStyle/>
          <a:p>
            <a:r>
              <a:rPr lang="en-US" dirty="0"/>
              <a:t>Use “you” and “we” pronouns consistently.</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a:bodyPr>
          <a:lstStyle/>
          <a:p>
            <a:pPr marL="0" lvl="1" indent="0">
              <a:lnSpc>
                <a:spcPct val="112000"/>
              </a:lnSpc>
              <a:spcBef>
                <a:spcPts val="1300"/>
              </a:spcBef>
              <a:buNone/>
            </a:pPr>
            <a:r>
              <a:rPr lang="en-US" sz="3600" b="1" dirty="0"/>
              <a:t>Example:</a:t>
            </a:r>
          </a:p>
          <a:p>
            <a:pPr marL="0" lvl="1" indent="0">
              <a:lnSpc>
                <a:spcPct val="112000"/>
              </a:lnSpc>
              <a:spcBef>
                <a:spcPts val="1300"/>
              </a:spcBef>
              <a:buNone/>
            </a:pPr>
            <a:r>
              <a:rPr lang="en-US" sz="3600" dirty="0"/>
              <a:t>Expanding </a:t>
            </a:r>
            <a:r>
              <a:rPr lang="en-US" sz="3600" b="1" dirty="0"/>
              <a:t>your</a:t>
            </a:r>
            <a:r>
              <a:rPr lang="en-US" sz="3600" dirty="0"/>
              <a:t> services with attention to quality will deliver positive outcomes. That’s when </a:t>
            </a:r>
            <a:r>
              <a:rPr lang="en-US" sz="3600" b="1" dirty="0"/>
              <a:t>we</a:t>
            </a:r>
            <a:r>
              <a:rPr lang="en-US" sz="3600" dirty="0"/>
              <a:t> can rely on resources from Quality Counts California.</a:t>
            </a:r>
          </a:p>
        </p:txBody>
      </p:sp>
    </p:spTree>
    <p:extLst>
      <p:ext uri="{BB962C8B-B14F-4D97-AF65-F5344CB8AC3E}">
        <p14:creationId xmlns:p14="http://schemas.microsoft.com/office/powerpoint/2010/main" val="162944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BA3E7-CF4A-CAE3-3E85-A09537BCF11D}"/>
              </a:ext>
            </a:extLst>
          </p:cNvPr>
          <p:cNvSpPr>
            <a:spLocks noGrp="1"/>
          </p:cNvSpPr>
          <p:nvPr>
            <p:ph type="title"/>
          </p:nvPr>
        </p:nvSpPr>
        <p:spPr/>
        <p:txBody>
          <a:bodyPr/>
          <a:lstStyle/>
          <a:p>
            <a:r>
              <a:rPr lang="en-US" dirty="0"/>
              <a:t>Organization</a:t>
            </a:r>
          </a:p>
        </p:txBody>
      </p:sp>
      <p:sp>
        <p:nvSpPr>
          <p:cNvPr id="3" name="Content Placeholder 2">
            <a:extLst>
              <a:ext uri="{FF2B5EF4-FFF2-40B4-BE49-F238E27FC236}">
                <a16:creationId xmlns:a16="http://schemas.microsoft.com/office/drawing/2014/main" id="{09A2FED4-FF50-C60C-471A-70A3463CFB4E}"/>
              </a:ext>
            </a:extLst>
          </p:cNvPr>
          <p:cNvSpPr>
            <a:spLocks noGrp="1"/>
          </p:cNvSpPr>
          <p:nvPr>
            <p:ph idx="1"/>
          </p:nvPr>
        </p:nvSpPr>
        <p:spPr>
          <a:xfrm>
            <a:off x="876528" y="1917290"/>
            <a:ext cx="10515600" cy="4281897"/>
          </a:xfrm>
        </p:spPr>
        <p:txBody>
          <a:bodyPr>
            <a:normAutofit/>
          </a:bodyPr>
          <a:lstStyle/>
          <a:p>
            <a:pPr algn="ctr"/>
            <a:r>
              <a:rPr lang="en-US" sz="4800" dirty="0"/>
              <a:t>A well-organized document </a:t>
            </a:r>
            <a:br>
              <a:rPr lang="en-US" sz="4800" dirty="0"/>
            </a:br>
            <a:r>
              <a:rPr lang="en-US" sz="4800" dirty="0"/>
              <a:t>is accessible to all.</a:t>
            </a:r>
          </a:p>
        </p:txBody>
      </p:sp>
      <p:pic>
        <p:nvPicPr>
          <p:cNvPr id="4" name="Picture 3">
            <a:extLst>
              <a:ext uri="{FF2B5EF4-FFF2-40B4-BE49-F238E27FC236}">
                <a16:creationId xmlns:a16="http://schemas.microsoft.com/office/drawing/2014/main" id="{DA9B1A8E-C55E-112F-C624-C749862CE5A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2885" y="3429000"/>
            <a:ext cx="2986230" cy="2986230"/>
          </a:xfrm>
          <a:prstGeom prst="rect">
            <a:avLst/>
          </a:prstGeom>
        </p:spPr>
      </p:pic>
    </p:spTree>
    <p:extLst>
      <p:ext uri="{BB962C8B-B14F-4D97-AF65-F5344CB8AC3E}">
        <p14:creationId xmlns:p14="http://schemas.microsoft.com/office/powerpoint/2010/main" val="2984589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1. Use section headings, subheadings, and lists.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2161308"/>
            <a:ext cx="10515600" cy="4037879"/>
          </a:xfrm>
        </p:spPr>
        <p:txBody>
          <a:bodyPr>
            <a:normAutofit/>
          </a:bodyPr>
          <a:lstStyle/>
          <a:p>
            <a:pPr marL="371401" indent="-371401">
              <a:spcAft>
                <a:spcPts val="600"/>
              </a:spcAft>
              <a:buFont typeface="Arial" panose="020B0604020202020204" pitchFamily="34" charset="0"/>
              <a:buChar char="•"/>
            </a:pPr>
            <a:r>
              <a:rPr lang="en-US" dirty="0"/>
              <a:t>Break up text</a:t>
            </a:r>
          </a:p>
          <a:p>
            <a:pPr marL="371401" indent="-371401">
              <a:spcAft>
                <a:spcPts val="600"/>
              </a:spcAft>
              <a:buFont typeface="Arial" panose="020B0604020202020204" pitchFamily="34" charset="0"/>
              <a:buChar char="•"/>
            </a:pPr>
            <a:r>
              <a:rPr lang="en-US" dirty="0"/>
              <a:t>Make document scannable</a:t>
            </a:r>
          </a:p>
          <a:p>
            <a:pPr marL="371401" indent="-371401">
              <a:spcAft>
                <a:spcPts val="600"/>
              </a:spcAft>
              <a:buFont typeface="Arial" panose="020B0604020202020204" pitchFamily="34" charset="0"/>
              <a:buChar char="•"/>
            </a:pPr>
            <a:r>
              <a:rPr lang="en-US" dirty="0"/>
              <a:t>Convey meaning clearly</a:t>
            </a:r>
          </a:p>
        </p:txBody>
      </p:sp>
      <p:pic>
        <p:nvPicPr>
          <p:cNvPr id="5" name="Picture 4">
            <a:extLst>
              <a:ext uri="{FF2B5EF4-FFF2-40B4-BE49-F238E27FC236}">
                <a16:creationId xmlns:a16="http://schemas.microsoft.com/office/drawing/2014/main" id="{3FF5BD1E-16FF-8EEF-EA87-9D095CC27E9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5264" y="1932037"/>
            <a:ext cx="4916129" cy="3687097"/>
          </a:xfrm>
          <a:prstGeom prst="rect">
            <a:avLst/>
          </a:prstGeom>
        </p:spPr>
      </p:pic>
    </p:spTree>
    <p:extLst>
      <p:ext uri="{BB962C8B-B14F-4D97-AF65-F5344CB8AC3E}">
        <p14:creationId xmlns:p14="http://schemas.microsoft.com/office/powerpoint/2010/main" val="253212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a:xfrm>
            <a:off x="838199" y="0"/>
            <a:ext cx="10515600" cy="1325563"/>
          </a:xfrm>
        </p:spPr>
        <p:txBody>
          <a:bodyPr/>
          <a:lstStyle/>
          <a:p>
            <a:r>
              <a:rPr lang="en-US" dirty="0"/>
              <a:t>Headings and lists: Bad [see handout]</a:t>
            </a:r>
          </a:p>
        </p:txBody>
      </p:sp>
      <p:pic>
        <p:nvPicPr>
          <p:cNvPr id="29" name="Content Placeholder 28">
            <a:extLst>
              <a:ext uri="{FF2B5EF4-FFF2-40B4-BE49-F238E27FC236}">
                <a16:creationId xmlns:a16="http://schemas.microsoft.com/office/drawing/2014/main" id="{79B3CEE0-4913-CB99-847E-42B13564968E}"/>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936993" y="1189464"/>
            <a:ext cx="10005117" cy="5410830"/>
          </a:xfrm>
          <a:ln w="12700">
            <a:solidFill>
              <a:schemeClr val="accent4"/>
            </a:solidFill>
          </a:ln>
        </p:spPr>
      </p:pic>
    </p:spTree>
    <p:extLst>
      <p:ext uri="{BB962C8B-B14F-4D97-AF65-F5344CB8AC3E}">
        <p14:creationId xmlns:p14="http://schemas.microsoft.com/office/powerpoint/2010/main" val="2713841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a:xfrm>
            <a:off x="838199" y="0"/>
            <a:ext cx="10515600" cy="1325563"/>
          </a:xfrm>
        </p:spPr>
        <p:txBody>
          <a:bodyPr/>
          <a:lstStyle/>
          <a:p>
            <a:r>
              <a:rPr lang="en-US" dirty="0"/>
              <a:t>Headings and lists: Good [see handout]</a:t>
            </a:r>
          </a:p>
        </p:txBody>
      </p:sp>
      <p:pic>
        <p:nvPicPr>
          <p:cNvPr id="6" name="Content Placeholder 5">
            <a:extLst>
              <a:ext uri="{FF2B5EF4-FFF2-40B4-BE49-F238E27FC236}">
                <a16:creationId xmlns:a16="http://schemas.microsoft.com/office/drawing/2014/main" id="{B480B289-E153-76F6-120A-D63B6C7D864A}"/>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104523" y="1125377"/>
            <a:ext cx="7982953" cy="5406039"/>
          </a:xfrm>
          <a:ln>
            <a:solidFill>
              <a:schemeClr val="accent4"/>
            </a:solidFill>
          </a:ln>
        </p:spPr>
      </p:pic>
    </p:spTree>
    <p:extLst>
      <p:ext uri="{BB962C8B-B14F-4D97-AF65-F5344CB8AC3E}">
        <p14:creationId xmlns:p14="http://schemas.microsoft.com/office/powerpoint/2010/main" val="2184425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2. Limit the number of heading levels.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1847850"/>
            <a:ext cx="6733640" cy="4351338"/>
          </a:xfrm>
        </p:spPr>
        <p:txBody>
          <a:bodyPr>
            <a:normAutofit/>
          </a:bodyPr>
          <a:lstStyle/>
          <a:p>
            <a:pPr marL="285693" indent="-285693">
              <a:spcAft>
                <a:spcPts val="600"/>
              </a:spcAft>
              <a:buFont typeface="Arial" panose="020B0604020202020204" pitchFamily="34" charset="0"/>
              <a:buChar char="•"/>
            </a:pPr>
            <a:r>
              <a:rPr lang="en-US" dirty="0"/>
              <a:t>Ideal maximum of three levels (dependent on content)</a:t>
            </a:r>
          </a:p>
          <a:p>
            <a:pPr marL="285693" indent="-285693">
              <a:spcAft>
                <a:spcPts val="600"/>
              </a:spcAft>
              <a:buFont typeface="Arial" panose="020B0604020202020204" pitchFamily="34" charset="0"/>
              <a:buChar char="•"/>
            </a:pPr>
            <a:r>
              <a:rPr lang="en-US" dirty="0"/>
              <a:t>Just keep them consistent and clear!</a:t>
            </a:r>
          </a:p>
        </p:txBody>
      </p:sp>
      <p:pic>
        <p:nvPicPr>
          <p:cNvPr id="5" name="Picture 4">
            <a:extLst>
              <a:ext uri="{FF2B5EF4-FFF2-40B4-BE49-F238E27FC236}">
                <a16:creationId xmlns:a16="http://schemas.microsoft.com/office/drawing/2014/main" id="{3F33139F-774F-C05A-453C-517BD5E9054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96"/>
          <a:stretch/>
        </p:blipFill>
        <p:spPr>
          <a:xfrm>
            <a:off x="7610168" y="1919441"/>
            <a:ext cx="3969470" cy="3019118"/>
          </a:xfrm>
          <a:prstGeom prst="rect">
            <a:avLst/>
          </a:prstGeom>
        </p:spPr>
      </p:pic>
    </p:spTree>
    <p:extLst>
      <p:ext uri="{BB962C8B-B14F-4D97-AF65-F5344CB8AC3E}">
        <p14:creationId xmlns:p14="http://schemas.microsoft.com/office/powerpoint/2010/main" val="318100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normAutofit/>
          </a:bodyPr>
          <a:lstStyle/>
          <a:p>
            <a:r>
              <a:rPr lang="en-US" dirty="0"/>
              <a:t>3. Use consistent font and style for headings within levels.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2051824"/>
            <a:ext cx="10515600" cy="4147364"/>
          </a:xfrm>
        </p:spPr>
        <p:txBody>
          <a:bodyPr>
            <a:normAutofit/>
          </a:bodyPr>
          <a:lstStyle/>
          <a:p>
            <a:pPr marL="285693" indent="-285693">
              <a:spcAft>
                <a:spcPts val="600"/>
              </a:spcAft>
              <a:buFont typeface="Arial" panose="020B0604020202020204" pitchFamily="34" charset="0"/>
              <a:buChar char="•"/>
            </a:pPr>
            <a:r>
              <a:rPr lang="en-US" dirty="0"/>
              <a:t>Use automatic heading styles.</a:t>
            </a:r>
          </a:p>
          <a:p>
            <a:pPr marL="285693" indent="-285693">
              <a:spcAft>
                <a:spcPts val="600"/>
              </a:spcAft>
              <a:buFont typeface="Arial" panose="020B0604020202020204" pitchFamily="34" charset="0"/>
              <a:buChar char="•"/>
            </a:pPr>
            <a:r>
              <a:rPr lang="en-US" dirty="0">
                <a:hlinkClick r:id="rId3"/>
              </a:rPr>
              <a:t>Microsoft Office tutorial</a:t>
            </a:r>
            <a:r>
              <a:rPr lang="en-US" dirty="0"/>
              <a:t> on styles (also see handout for link)</a:t>
            </a:r>
          </a:p>
        </p:txBody>
      </p:sp>
    </p:spTree>
    <p:extLst>
      <p:ext uri="{BB962C8B-B14F-4D97-AF65-F5344CB8AC3E}">
        <p14:creationId xmlns:p14="http://schemas.microsoft.com/office/powerpoint/2010/main" val="3338101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28E8-B608-1FBD-E156-0851945E8C37}"/>
              </a:ext>
            </a:extLst>
          </p:cNvPr>
          <p:cNvSpPr>
            <a:spLocks noGrp="1"/>
          </p:cNvSpPr>
          <p:nvPr>
            <p:ph type="title"/>
          </p:nvPr>
        </p:nvSpPr>
        <p:spPr/>
        <p:txBody>
          <a:bodyPr/>
          <a:lstStyle/>
          <a:p>
            <a:r>
              <a:rPr lang="en-US" dirty="0"/>
              <a:t>Session Handout</a:t>
            </a:r>
          </a:p>
        </p:txBody>
      </p:sp>
      <p:sp>
        <p:nvSpPr>
          <p:cNvPr id="3" name="Content Placeholder 2">
            <a:extLst>
              <a:ext uri="{FF2B5EF4-FFF2-40B4-BE49-F238E27FC236}">
                <a16:creationId xmlns:a16="http://schemas.microsoft.com/office/drawing/2014/main" id="{A1AF8498-49A4-1502-BF7E-EE77AA97FCDE}"/>
              </a:ext>
            </a:extLst>
          </p:cNvPr>
          <p:cNvSpPr>
            <a:spLocks noGrp="1"/>
          </p:cNvSpPr>
          <p:nvPr>
            <p:ph idx="1"/>
          </p:nvPr>
        </p:nvSpPr>
        <p:spPr/>
        <p:txBody>
          <a:bodyPr/>
          <a:lstStyle/>
          <a:p>
            <a:r>
              <a:rPr lang="en-US" dirty="0"/>
              <a:t>See Breakout 3D page: </a:t>
            </a:r>
            <a:r>
              <a:rPr lang="en-US" dirty="0">
                <a:hlinkClick r:id="rId3"/>
              </a:rPr>
              <a:t>https://www.accessibilityict.org/breakout-3d</a:t>
            </a:r>
            <a:r>
              <a:rPr lang="en-US" dirty="0"/>
              <a:t>  </a:t>
            </a:r>
          </a:p>
        </p:txBody>
      </p:sp>
    </p:spTree>
    <p:extLst>
      <p:ext uri="{BB962C8B-B14F-4D97-AF65-F5344CB8AC3E}">
        <p14:creationId xmlns:p14="http://schemas.microsoft.com/office/powerpoint/2010/main" val="2816656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4. Limit the use of multilevel lists.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38200" y="1690688"/>
            <a:ext cx="10515600" cy="4620902"/>
          </a:xfrm>
        </p:spPr>
        <p:txBody>
          <a:bodyPr>
            <a:normAutofit fontScale="55000" lnSpcReduction="20000"/>
          </a:bodyPr>
          <a:lstStyle/>
          <a:p>
            <a:pPr>
              <a:spcAft>
                <a:spcPts val="900"/>
              </a:spcAft>
            </a:pPr>
            <a:r>
              <a:rPr lang="en-US" sz="4600" b="1" dirty="0"/>
              <a:t>Here’s an example of a complex multilevel list:</a:t>
            </a:r>
          </a:p>
          <a:p>
            <a:pPr marL="800100" indent="-571500">
              <a:spcAft>
                <a:spcPts val="900"/>
              </a:spcAft>
              <a:buFont typeface="Arial" panose="020B0604020202020204" pitchFamily="34" charset="0"/>
              <a:buChar char="•"/>
            </a:pPr>
            <a:r>
              <a:rPr lang="en-US" sz="4600" dirty="0"/>
              <a:t>It can get quite hard to follow.</a:t>
            </a:r>
          </a:p>
          <a:p>
            <a:pPr marL="1805940" lvl="1" indent="-571500">
              <a:spcAft>
                <a:spcPts val="900"/>
              </a:spcAft>
            </a:pPr>
            <a:r>
              <a:rPr lang="en-US" sz="4100" dirty="0"/>
              <a:t>And you may lose your place in the hierarchy easily.</a:t>
            </a:r>
          </a:p>
          <a:p>
            <a:pPr marL="2308860" lvl="2" indent="-571500">
              <a:spcAft>
                <a:spcPts val="900"/>
              </a:spcAft>
            </a:pPr>
            <a:r>
              <a:rPr lang="en-US" sz="3800" dirty="0"/>
              <a:t>Where was I?</a:t>
            </a:r>
          </a:p>
          <a:p>
            <a:pPr marL="3040380" lvl="3" indent="-571500">
              <a:spcAft>
                <a:spcPts val="900"/>
              </a:spcAft>
            </a:pPr>
            <a:r>
              <a:rPr lang="en-US" sz="3200" dirty="0"/>
              <a:t>Oh, there it is, but wait, what? </a:t>
            </a:r>
          </a:p>
          <a:p>
            <a:pPr marL="800100" indent="-571500">
              <a:spcAft>
                <a:spcPts val="900"/>
              </a:spcAft>
              <a:buFont typeface="Arial" panose="020B0604020202020204" pitchFamily="34" charset="0"/>
              <a:buChar char="•"/>
            </a:pPr>
            <a:r>
              <a:rPr lang="en-US" sz="4600" dirty="0"/>
              <a:t>How? </a:t>
            </a:r>
          </a:p>
          <a:p>
            <a:pPr marL="1805940" lvl="1" indent="-571500">
              <a:spcAft>
                <a:spcPts val="900"/>
              </a:spcAft>
            </a:pPr>
            <a:r>
              <a:rPr lang="en-US" sz="4100" dirty="0"/>
              <a:t>I’m so confused!</a:t>
            </a:r>
          </a:p>
          <a:p>
            <a:pPr marL="1805940" lvl="1" indent="-571500">
              <a:spcAft>
                <a:spcPts val="900"/>
              </a:spcAft>
            </a:pPr>
            <a:r>
              <a:rPr lang="en-US" sz="4100" dirty="0"/>
              <a:t>Now I need to start all over again.</a:t>
            </a:r>
          </a:p>
          <a:p>
            <a:pPr marL="800100" indent="-571500">
              <a:spcAft>
                <a:spcPts val="900"/>
              </a:spcAft>
              <a:buFont typeface="Arial" panose="020B0604020202020204" pitchFamily="34" charset="0"/>
              <a:buChar char="•"/>
            </a:pPr>
            <a:r>
              <a:rPr lang="en-US" sz="4600" dirty="0"/>
              <a:t>Sigh. I really don’t have time for this.</a:t>
            </a:r>
          </a:p>
          <a:p>
            <a:pPr marL="1805940" lvl="1" indent="-571500">
              <a:spcAft>
                <a:spcPts val="900"/>
              </a:spcAft>
            </a:pPr>
            <a:r>
              <a:rPr lang="en-US" sz="4600" dirty="0"/>
              <a:t>I think I’ll move on to something that’s easier to understand.</a:t>
            </a:r>
          </a:p>
        </p:txBody>
      </p:sp>
      <p:pic>
        <p:nvPicPr>
          <p:cNvPr id="4" name="bullet-list-narrative-edited" descr="Audio clip of bullet list presented on slide.">
            <a:hlinkClick r:id="" action="ppaction://media"/>
            <a:extLst>
              <a:ext uri="{FF2B5EF4-FFF2-40B4-BE49-F238E27FC236}">
                <a16:creationId xmlns:a16="http://schemas.microsoft.com/office/drawing/2014/main" id="{5CEF6C4B-95AD-BAA8-CF71-AD80039A07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V="1">
            <a:off x="11024839" y="6354670"/>
            <a:ext cx="328961" cy="166596"/>
          </a:xfrm>
          <a:prstGeom prst="rect">
            <a:avLst/>
          </a:prstGeom>
        </p:spPr>
      </p:pic>
    </p:spTree>
    <p:extLst>
      <p:ext uri="{BB962C8B-B14F-4D97-AF65-F5344CB8AC3E}">
        <p14:creationId xmlns:p14="http://schemas.microsoft.com/office/powerpoint/2010/main" val="135073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a:xfrm>
            <a:off x="838199" y="0"/>
            <a:ext cx="10515600" cy="1325563"/>
          </a:xfrm>
        </p:spPr>
        <p:txBody>
          <a:bodyPr/>
          <a:lstStyle/>
          <a:p>
            <a:r>
              <a:rPr lang="en-US" dirty="0"/>
              <a:t>Multilevel lists: Bad [see handout]</a:t>
            </a:r>
          </a:p>
        </p:txBody>
      </p:sp>
      <p:pic>
        <p:nvPicPr>
          <p:cNvPr id="11" name="Content Placeholder 10">
            <a:extLst>
              <a:ext uri="{FF2B5EF4-FFF2-40B4-BE49-F238E27FC236}">
                <a16:creationId xmlns:a16="http://schemas.microsoft.com/office/drawing/2014/main" id="{2DE0AF6F-26C0-8820-E333-277CA48F7644}"/>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912399" y="1182030"/>
            <a:ext cx="9540533" cy="4937318"/>
          </a:xfrm>
          <a:ln>
            <a:solidFill>
              <a:schemeClr val="accent4"/>
            </a:solidFill>
          </a:ln>
        </p:spPr>
      </p:pic>
    </p:spTree>
    <p:extLst>
      <p:ext uri="{BB962C8B-B14F-4D97-AF65-F5344CB8AC3E}">
        <p14:creationId xmlns:p14="http://schemas.microsoft.com/office/powerpoint/2010/main" val="2579093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a:xfrm>
            <a:off x="838200" y="0"/>
            <a:ext cx="10515600" cy="1325563"/>
          </a:xfrm>
        </p:spPr>
        <p:txBody>
          <a:bodyPr/>
          <a:lstStyle/>
          <a:p>
            <a:r>
              <a:rPr lang="en-US" dirty="0"/>
              <a:t>Multilevel lists: Good [see handout]</a:t>
            </a:r>
          </a:p>
        </p:txBody>
      </p:sp>
      <p:pic>
        <p:nvPicPr>
          <p:cNvPr id="11" name="Content Placeholder 10">
            <a:extLst>
              <a:ext uri="{FF2B5EF4-FFF2-40B4-BE49-F238E27FC236}">
                <a16:creationId xmlns:a16="http://schemas.microsoft.com/office/drawing/2014/main" id="{926CA477-40E5-0DA5-B873-898EF41F7391}"/>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38200" y="1100254"/>
            <a:ext cx="9962510" cy="5132202"/>
          </a:xfrm>
          <a:ln>
            <a:solidFill>
              <a:schemeClr val="accent4"/>
            </a:solidFill>
          </a:ln>
        </p:spPr>
      </p:pic>
    </p:spTree>
    <p:extLst>
      <p:ext uri="{BB962C8B-B14F-4D97-AF65-F5344CB8AC3E}">
        <p14:creationId xmlns:p14="http://schemas.microsoft.com/office/powerpoint/2010/main" val="1001275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67F-D70A-678D-70D5-650974CCF1F4}"/>
              </a:ext>
            </a:extLst>
          </p:cNvPr>
          <p:cNvSpPr>
            <a:spLocks noGrp="1"/>
          </p:cNvSpPr>
          <p:nvPr>
            <p:ph type="title"/>
          </p:nvPr>
        </p:nvSpPr>
        <p:spPr/>
        <p:txBody>
          <a:bodyPr/>
          <a:lstStyle/>
          <a:p>
            <a:r>
              <a:rPr lang="en-US" dirty="0"/>
              <a:t>Word Choice</a:t>
            </a:r>
          </a:p>
        </p:txBody>
      </p:sp>
      <p:sp>
        <p:nvSpPr>
          <p:cNvPr id="3" name="Content Placeholder 2">
            <a:extLst>
              <a:ext uri="{FF2B5EF4-FFF2-40B4-BE49-F238E27FC236}">
                <a16:creationId xmlns:a16="http://schemas.microsoft.com/office/drawing/2014/main" id="{A7AFC975-5E18-D125-2FBC-787A2B0118C9}"/>
              </a:ext>
            </a:extLst>
          </p:cNvPr>
          <p:cNvSpPr>
            <a:spLocks noGrp="1"/>
          </p:cNvSpPr>
          <p:nvPr>
            <p:ph idx="1"/>
          </p:nvPr>
        </p:nvSpPr>
        <p:spPr>
          <a:xfrm>
            <a:off x="4999703" y="1690688"/>
            <a:ext cx="6347722" cy="3803611"/>
          </a:xfrm>
        </p:spPr>
        <p:txBody>
          <a:bodyPr anchor="ctr">
            <a:normAutofit/>
          </a:bodyPr>
          <a:lstStyle/>
          <a:p>
            <a:r>
              <a:rPr lang="en-US" sz="4000" dirty="0"/>
              <a:t>Choose wisely with accessibility in mind.</a:t>
            </a:r>
          </a:p>
        </p:txBody>
      </p:sp>
      <p:pic>
        <p:nvPicPr>
          <p:cNvPr id="5" name="Picture 4">
            <a:extLst>
              <a:ext uri="{FF2B5EF4-FFF2-40B4-BE49-F238E27FC236}">
                <a16:creationId xmlns:a16="http://schemas.microsoft.com/office/drawing/2014/main" id="{4AB98EF9-96A2-A744-5DC2-62A1ECD69DC7}"/>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732"/>
          <a:stretch/>
        </p:blipFill>
        <p:spPr>
          <a:xfrm>
            <a:off x="844575" y="1690688"/>
            <a:ext cx="3620496" cy="4531173"/>
          </a:xfrm>
          <a:prstGeom prst="rect">
            <a:avLst/>
          </a:prstGeom>
        </p:spPr>
      </p:pic>
    </p:spTree>
    <p:extLst>
      <p:ext uri="{BB962C8B-B14F-4D97-AF65-F5344CB8AC3E}">
        <p14:creationId xmlns:p14="http://schemas.microsoft.com/office/powerpoint/2010/main" val="1978240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1. Avoid abbreviations and jargon.</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a:bodyPr>
          <a:lstStyle/>
          <a:p>
            <a:pPr marL="285693" indent="-285693">
              <a:spcAft>
                <a:spcPts val="600"/>
              </a:spcAft>
              <a:buFont typeface="Arial" panose="020B0604020202020204" pitchFamily="34" charset="0"/>
              <a:buChar char="•"/>
            </a:pPr>
            <a:r>
              <a:rPr lang="en-US" dirty="0"/>
              <a:t>Is it a common term?</a:t>
            </a:r>
          </a:p>
          <a:p>
            <a:pPr marL="285693" indent="-285693">
              <a:spcAft>
                <a:spcPts val="600"/>
              </a:spcAft>
              <a:buFont typeface="Arial" panose="020B0604020202020204" pitchFamily="34" charset="0"/>
              <a:buChar char="•"/>
            </a:pPr>
            <a:r>
              <a:rPr lang="en-US" dirty="0"/>
              <a:t>Why abbreviate at all?</a:t>
            </a:r>
          </a:p>
          <a:p>
            <a:pPr marL="285693" indent="-285693">
              <a:spcAft>
                <a:spcPts val="600"/>
              </a:spcAft>
              <a:buFont typeface="Arial" panose="020B0604020202020204" pitchFamily="34" charset="0"/>
              <a:buChar char="•"/>
            </a:pPr>
            <a:r>
              <a:rPr lang="en-US" dirty="0"/>
              <a:t>Is the spelled-out term good enough?</a:t>
            </a:r>
          </a:p>
          <a:p>
            <a:pPr marL="742801" lvl="1" indent="-285693">
              <a:spcAft>
                <a:spcPts val="600"/>
              </a:spcAft>
              <a:buFont typeface="Arial" panose="020B0604020202020204" pitchFamily="34" charset="0"/>
              <a:buChar char="•"/>
            </a:pPr>
            <a:r>
              <a:rPr lang="en-US" sz="3200" dirty="0"/>
              <a:t>FCC vs. family child care</a:t>
            </a:r>
          </a:p>
        </p:txBody>
      </p:sp>
    </p:spTree>
    <p:extLst>
      <p:ext uri="{BB962C8B-B14F-4D97-AF65-F5344CB8AC3E}">
        <p14:creationId xmlns:p14="http://schemas.microsoft.com/office/powerpoint/2010/main" val="3137330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2. Use short words and phrases.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1847850"/>
            <a:ext cx="6453420" cy="4351338"/>
          </a:xfrm>
        </p:spPr>
        <p:txBody>
          <a:bodyPr>
            <a:normAutofit/>
          </a:bodyPr>
          <a:lstStyle/>
          <a:p>
            <a:pPr marL="285693" indent="-285693">
              <a:spcAft>
                <a:spcPts val="600"/>
              </a:spcAft>
              <a:buFont typeface="Arial" panose="020B0604020202020204" pitchFamily="34" charset="0"/>
              <a:buChar char="•"/>
            </a:pPr>
            <a:r>
              <a:rPr lang="en-US" dirty="0"/>
              <a:t>Short common words whenever possible</a:t>
            </a:r>
          </a:p>
          <a:p>
            <a:pPr marL="285693" indent="-285693">
              <a:spcAft>
                <a:spcPts val="600"/>
              </a:spcAft>
              <a:buFont typeface="Arial" panose="020B0604020202020204" pitchFamily="34" charset="0"/>
              <a:buChar char="•"/>
            </a:pPr>
            <a:r>
              <a:rPr lang="en-US" dirty="0"/>
              <a:t>No more than two conjunctions in a sentence</a:t>
            </a:r>
          </a:p>
          <a:p>
            <a:pPr marL="971493" lvl="1" indent="-285693">
              <a:spcAft>
                <a:spcPts val="600"/>
              </a:spcAft>
            </a:pPr>
            <a:r>
              <a:rPr lang="en-US" sz="3200" dirty="0"/>
              <a:t>and</a:t>
            </a:r>
          </a:p>
          <a:p>
            <a:pPr marL="971493" lvl="1" indent="-285693">
              <a:spcAft>
                <a:spcPts val="600"/>
              </a:spcAft>
            </a:pPr>
            <a:r>
              <a:rPr lang="en-US" sz="3200" dirty="0"/>
              <a:t>but</a:t>
            </a:r>
          </a:p>
          <a:p>
            <a:pPr marL="971493" lvl="1" indent="-285693">
              <a:spcAft>
                <a:spcPts val="600"/>
              </a:spcAft>
            </a:pPr>
            <a:r>
              <a:rPr lang="en-US" sz="3200" dirty="0"/>
              <a:t>so</a:t>
            </a:r>
          </a:p>
          <a:p>
            <a:pPr marL="285693" indent="-285693">
              <a:buFont typeface="Arial" panose="020B0604020202020204" pitchFamily="34" charset="0"/>
              <a:buChar char="•"/>
            </a:pPr>
            <a:endParaRPr lang="en-US" dirty="0"/>
          </a:p>
          <a:p>
            <a:pPr marL="285693" indent="-285693">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2EC9D65C-6398-506D-AF43-3E77E77B96E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9165"/>
          <a:stretch/>
        </p:blipFill>
        <p:spPr>
          <a:xfrm>
            <a:off x="7575037" y="1847850"/>
            <a:ext cx="3817091" cy="4188542"/>
          </a:xfrm>
          <a:prstGeom prst="rect">
            <a:avLst/>
          </a:prstGeom>
        </p:spPr>
      </p:pic>
    </p:spTree>
    <p:extLst>
      <p:ext uri="{BB962C8B-B14F-4D97-AF65-F5344CB8AC3E}">
        <p14:creationId xmlns:p14="http://schemas.microsoft.com/office/powerpoint/2010/main" val="1994437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3. Avoid nonessential adjectives and adverbs.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a:bodyPr>
          <a:lstStyle/>
          <a:p>
            <a:pPr marL="285693" indent="-285693">
              <a:spcAft>
                <a:spcPts val="600"/>
              </a:spcAft>
              <a:buFont typeface="Arial" panose="020B0604020202020204" pitchFamily="34" charset="0"/>
              <a:buChar char="•"/>
            </a:pPr>
            <a:r>
              <a:rPr lang="en-US" dirty="0"/>
              <a:t>Are often unnecessary</a:t>
            </a:r>
          </a:p>
          <a:p>
            <a:pPr marL="285693" indent="-285693">
              <a:spcAft>
                <a:spcPts val="600"/>
              </a:spcAft>
              <a:buFont typeface="Arial" panose="020B0604020202020204" pitchFamily="34" charset="0"/>
              <a:buChar char="•"/>
            </a:pPr>
            <a:r>
              <a:rPr lang="en-US" dirty="0"/>
              <a:t>Make the text too dense</a:t>
            </a:r>
          </a:p>
          <a:p>
            <a:pPr marL="285693" indent="-285693">
              <a:spcAft>
                <a:spcPts val="600"/>
              </a:spcAft>
              <a:buFont typeface="Arial" panose="020B0604020202020204" pitchFamily="34" charset="0"/>
              <a:buChar char="•"/>
            </a:pPr>
            <a:r>
              <a:rPr lang="en-US" dirty="0"/>
              <a:t>Can be redundant</a:t>
            </a:r>
          </a:p>
          <a:p>
            <a:pPr marL="742801" lvl="1" indent="-285693">
              <a:spcAft>
                <a:spcPts val="600"/>
              </a:spcAft>
              <a:buFont typeface="Arial" panose="020B0604020202020204" pitchFamily="34" charset="0"/>
              <a:buChar char="•"/>
            </a:pPr>
            <a:r>
              <a:rPr lang="en-US" sz="3200" dirty="0"/>
              <a:t>“add extra”</a:t>
            </a:r>
          </a:p>
          <a:p>
            <a:pPr marL="742801" lvl="1" indent="-285693">
              <a:spcAft>
                <a:spcPts val="600"/>
              </a:spcAft>
              <a:buFont typeface="Arial" panose="020B0604020202020204" pitchFamily="34" charset="0"/>
              <a:buChar char="•"/>
            </a:pPr>
            <a:r>
              <a:rPr lang="en-US" sz="3200" dirty="0"/>
              <a:t>“repeat again”</a:t>
            </a:r>
          </a:p>
          <a:p>
            <a:pPr marL="742801" lvl="1" indent="-285693">
              <a:spcAft>
                <a:spcPts val="600"/>
              </a:spcAft>
              <a:buFont typeface="Arial" panose="020B0604020202020204" pitchFamily="34" charset="0"/>
              <a:buChar char="•"/>
            </a:pPr>
            <a:r>
              <a:rPr lang="en-US" sz="3200" dirty="0"/>
              <a:t>“end result</a:t>
            </a:r>
            <a:r>
              <a:rPr lang="en-US" sz="3600" dirty="0"/>
              <a:t>”</a:t>
            </a:r>
          </a:p>
        </p:txBody>
      </p:sp>
      <p:pic>
        <p:nvPicPr>
          <p:cNvPr id="7" name="Picture 6">
            <a:extLst>
              <a:ext uri="{FF2B5EF4-FFF2-40B4-BE49-F238E27FC236}">
                <a16:creationId xmlns:a16="http://schemas.microsoft.com/office/drawing/2014/main" id="{F38EF0AD-7B46-9D72-D276-730C9BE583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862" y="1901284"/>
            <a:ext cx="4584266" cy="3055431"/>
          </a:xfrm>
          <a:prstGeom prst="rect">
            <a:avLst/>
          </a:prstGeom>
        </p:spPr>
      </p:pic>
    </p:spTree>
    <p:extLst>
      <p:ext uri="{BB962C8B-B14F-4D97-AF65-F5344CB8AC3E}">
        <p14:creationId xmlns:p14="http://schemas.microsoft.com/office/powerpoint/2010/main" val="2164542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normAutofit/>
          </a:bodyPr>
          <a:lstStyle/>
          <a:p>
            <a:r>
              <a:rPr lang="en-US" dirty="0"/>
              <a:t>3. Avoid nonessential adjectives and adverbs. (continued)</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2032840"/>
            <a:ext cx="10515600" cy="4166348"/>
          </a:xfrm>
        </p:spPr>
        <p:txBody>
          <a:bodyPr>
            <a:normAutofit/>
          </a:bodyPr>
          <a:lstStyle/>
          <a:p>
            <a:r>
              <a:rPr lang="en-US" b="1" dirty="0">
                <a:latin typeface="+mj-lt"/>
              </a:rPr>
              <a:t>For example:</a:t>
            </a:r>
          </a:p>
          <a:p>
            <a:r>
              <a:rPr lang="en-US" sz="3200" dirty="0">
                <a:latin typeface="+mj-lt"/>
                <a:ea typeface="Calibri" panose="020F0502020204030204" pitchFamily="34" charset="0"/>
                <a:cs typeface="Helvetica" panose="020B0604020202020204" pitchFamily="34" charset="0"/>
              </a:rPr>
              <a:t>When you </a:t>
            </a:r>
            <a:r>
              <a:rPr lang="en-US" sz="3200" strike="sngStrike" dirty="0">
                <a:solidFill>
                  <a:srgbClr val="FF0000"/>
                </a:solidFill>
                <a:latin typeface="+mj-lt"/>
                <a:ea typeface="Calibri" panose="020F0502020204030204" pitchFamily="34" charset="0"/>
                <a:cs typeface="Helvetica" panose="020B0604020202020204" pitchFamily="34" charset="0"/>
              </a:rPr>
              <a:t>suddenly </a:t>
            </a:r>
            <a:r>
              <a:rPr lang="en-US" sz="3200" dirty="0">
                <a:latin typeface="+mj-lt"/>
                <a:ea typeface="Calibri" panose="020F0502020204030204" pitchFamily="34" charset="0"/>
                <a:cs typeface="Helvetica" panose="020B0604020202020204" pitchFamily="34" charset="0"/>
              </a:rPr>
              <a:t>find yourself adding </a:t>
            </a:r>
            <a:r>
              <a:rPr lang="en-US" sz="3200" strike="sngStrike" dirty="0">
                <a:solidFill>
                  <a:srgbClr val="FF0000"/>
                </a:solidFill>
                <a:latin typeface="+mj-lt"/>
                <a:ea typeface="Calibri" panose="020F0502020204030204" pitchFamily="34" charset="0"/>
                <a:cs typeface="Helvetica" panose="020B0604020202020204" pitchFamily="34" charset="0"/>
              </a:rPr>
              <a:t>extra </a:t>
            </a:r>
            <a:r>
              <a:rPr lang="en-US" sz="3200" dirty="0">
                <a:latin typeface="+mj-lt"/>
                <a:ea typeface="Calibri" panose="020F0502020204030204" pitchFamily="34" charset="0"/>
                <a:cs typeface="Helvetica" panose="020B0604020202020204" pitchFamily="34" charset="0"/>
              </a:rPr>
              <a:t>adjectives and adverbs, think about whether they </a:t>
            </a:r>
            <a:r>
              <a:rPr lang="en-US" sz="3200" strike="sngStrike" dirty="0">
                <a:solidFill>
                  <a:srgbClr val="FF0000"/>
                </a:solidFill>
                <a:latin typeface="+mj-lt"/>
                <a:ea typeface="Calibri" panose="020F0502020204030204" pitchFamily="34" charset="0"/>
                <a:cs typeface="Helvetica" panose="020B0604020202020204" pitchFamily="34" charset="0"/>
              </a:rPr>
              <a:t>truly </a:t>
            </a:r>
            <a:r>
              <a:rPr lang="en-US" sz="3200" dirty="0">
                <a:latin typeface="+mj-lt"/>
                <a:ea typeface="Calibri" panose="020F0502020204030204" pitchFamily="34" charset="0"/>
                <a:cs typeface="Helvetica" panose="020B0604020202020204" pitchFamily="34" charset="0"/>
              </a:rPr>
              <a:t>add meaning to the content or just make it seem </a:t>
            </a:r>
            <a:r>
              <a:rPr lang="en-US" sz="3200" strike="sngStrike" dirty="0">
                <a:solidFill>
                  <a:srgbClr val="FF0000"/>
                </a:solidFill>
                <a:latin typeface="+mj-lt"/>
                <a:ea typeface="Calibri" panose="020F0502020204030204" pitchFamily="34" charset="0"/>
                <a:cs typeface="Helvetica" panose="020B0604020202020204" pitchFamily="34" charset="0"/>
              </a:rPr>
              <a:t>overly </a:t>
            </a:r>
            <a:r>
              <a:rPr lang="en-US" sz="3200" dirty="0">
                <a:latin typeface="+mj-lt"/>
                <a:ea typeface="Calibri" panose="020F0502020204030204" pitchFamily="34" charset="0"/>
                <a:cs typeface="Helvetica" panose="020B0604020202020204" pitchFamily="34" charset="0"/>
              </a:rPr>
              <a:t>pretty, or read as academic, or just increase the word count.</a:t>
            </a:r>
          </a:p>
        </p:txBody>
      </p:sp>
    </p:spTree>
    <p:extLst>
      <p:ext uri="{BB962C8B-B14F-4D97-AF65-F5344CB8AC3E}">
        <p14:creationId xmlns:p14="http://schemas.microsoft.com/office/powerpoint/2010/main" val="179155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normAutofit/>
          </a:bodyPr>
          <a:lstStyle/>
          <a:p>
            <a:r>
              <a:rPr lang="en-US" dirty="0"/>
              <a:t>4. Keep modifying words close to the words they modify.</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2032840"/>
            <a:ext cx="4883946" cy="4166348"/>
          </a:xfrm>
        </p:spPr>
        <p:txBody>
          <a:bodyPr>
            <a:normAutofit/>
          </a:bodyPr>
          <a:lstStyle/>
          <a:p>
            <a:pPr marL="285693" indent="-285693">
              <a:spcAft>
                <a:spcPts val="600"/>
              </a:spcAft>
              <a:buFont typeface="Arial" panose="020B0604020202020204" pitchFamily="34" charset="0"/>
              <a:buChar char="•"/>
            </a:pPr>
            <a:r>
              <a:rPr lang="en-US" dirty="0"/>
              <a:t>Adjectives</a:t>
            </a:r>
          </a:p>
          <a:p>
            <a:pPr marL="285693" indent="-285693">
              <a:spcAft>
                <a:spcPts val="600"/>
              </a:spcAft>
              <a:buFont typeface="Arial" panose="020B0604020202020204" pitchFamily="34" charset="0"/>
              <a:buChar char="•"/>
            </a:pPr>
            <a:r>
              <a:rPr lang="en-US" dirty="0"/>
              <a:t>Adverbs</a:t>
            </a:r>
          </a:p>
          <a:p>
            <a:pPr marL="285693" indent="-285693">
              <a:spcAft>
                <a:spcPts val="600"/>
              </a:spcAft>
              <a:buFont typeface="Arial" panose="020B0604020202020204" pitchFamily="34" charset="0"/>
              <a:buChar char="•"/>
            </a:pPr>
            <a:r>
              <a:rPr lang="en-US" dirty="0"/>
              <a:t>Phrases that act as adjectives or adverbs</a:t>
            </a:r>
          </a:p>
        </p:txBody>
      </p:sp>
      <p:pic>
        <p:nvPicPr>
          <p:cNvPr id="4" name="Picture 3">
            <a:extLst>
              <a:ext uri="{FF2B5EF4-FFF2-40B4-BE49-F238E27FC236}">
                <a16:creationId xmlns:a16="http://schemas.microsoft.com/office/drawing/2014/main" id="{13319F0D-03DE-579E-FBB4-0596C0602AE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9266" y="2032840"/>
            <a:ext cx="5113973" cy="3409315"/>
          </a:xfrm>
          <a:prstGeom prst="rect">
            <a:avLst/>
          </a:prstGeom>
        </p:spPr>
      </p:pic>
    </p:spTree>
    <p:extLst>
      <p:ext uri="{BB962C8B-B14F-4D97-AF65-F5344CB8AC3E}">
        <p14:creationId xmlns:p14="http://schemas.microsoft.com/office/powerpoint/2010/main" val="1161681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normAutofit/>
          </a:bodyPr>
          <a:lstStyle/>
          <a:p>
            <a:r>
              <a:rPr lang="en-US" dirty="0"/>
              <a:t>4. Keep modifying words close to the words they modify. (continued)</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a:bodyPr>
          <a:lstStyle/>
          <a:p>
            <a:r>
              <a:rPr lang="en-US" dirty="0"/>
              <a:t>For example:</a:t>
            </a:r>
          </a:p>
          <a:p>
            <a:pPr marL="285693" indent="-285693">
              <a:spcAft>
                <a:spcPts val="600"/>
              </a:spcAft>
              <a:buFont typeface="Arial" panose="020B0604020202020204" pitchFamily="34" charset="0"/>
              <a:buChar char="•"/>
            </a:pPr>
            <a:r>
              <a:rPr lang="en-US" sz="3200" u="sng" dirty="0">
                <a:latin typeface="+mj-lt"/>
                <a:cs typeface="Helvetica" panose="020B0604020202020204" pitchFamily="34" charset="0"/>
              </a:rPr>
              <a:t>A commitment to equity</a:t>
            </a:r>
            <a:r>
              <a:rPr lang="en-US" sz="3200" dirty="0">
                <a:latin typeface="+mj-lt"/>
                <a:cs typeface="Helvetica" panose="020B0604020202020204" pitchFamily="34" charset="0"/>
              </a:rPr>
              <a:t>, diversity, and inclusion </a:t>
            </a:r>
            <a:r>
              <a:rPr lang="en-US" sz="3200" u="sng" dirty="0">
                <a:latin typeface="+mj-lt"/>
                <a:cs typeface="Helvetica" panose="020B0604020202020204" pitchFamily="34" charset="0"/>
              </a:rPr>
              <a:t>that is steadfast</a:t>
            </a:r>
            <a:r>
              <a:rPr lang="en-US" sz="3200" dirty="0">
                <a:latin typeface="+mj-lt"/>
                <a:cs typeface="Helvetica" panose="020B0604020202020204" pitchFamily="34" charset="0"/>
              </a:rPr>
              <a:t>. </a:t>
            </a:r>
          </a:p>
          <a:p>
            <a:pPr marL="285693" indent="-285693">
              <a:spcAft>
                <a:spcPts val="600"/>
              </a:spcAft>
              <a:buFont typeface="Arial" panose="020B0604020202020204" pitchFamily="34" charset="0"/>
              <a:buChar char="•"/>
            </a:pPr>
            <a:r>
              <a:rPr lang="en-US" sz="3200" dirty="0">
                <a:latin typeface="+mj-lt"/>
                <a:cs typeface="Helvetica" panose="020B0604020202020204" pitchFamily="34" charset="0"/>
              </a:rPr>
              <a:t>We provided services to caregivers who have been unfairly treated </a:t>
            </a:r>
            <a:r>
              <a:rPr lang="en-US" sz="3200" u="sng" dirty="0">
                <a:latin typeface="+mj-lt"/>
                <a:cs typeface="Helvetica" panose="020B0604020202020204" pitchFamily="34" charset="0"/>
              </a:rPr>
              <a:t>during the first half of the year</a:t>
            </a:r>
            <a:r>
              <a:rPr lang="en-US" sz="3200" dirty="0">
                <a:latin typeface="+mj-lt"/>
                <a:cs typeface="Helvetica" panose="020B0604020202020204" pitchFamily="34" charset="0"/>
              </a:rPr>
              <a:t>.</a:t>
            </a:r>
          </a:p>
          <a:p>
            <a:pPr marL="285693" indent="-285693">
              <a:spcAft>
                <a:spcPts val="600"/>
              </a:spcAft>
              <a:buFont typeface="Arial" panose="020B0604020202020204" pitchFamily="34" charset="0"/>
              <a:buChar char="•"/>
            </a:pPr>
            <a:r>
              <a:rPr lang="en-US" sz="3200" dirty="0">
                <a:latin typeface="+mj-lt"/>
                <a:cs typeface="Helvetica" panose="020B0604020202020204" pitchFamily="34" charset="0"/>
              </a:rPr>
              <a:t>We seek work that leads to positive </a:t>
            </a:r>
            <a:r>
              <a:rPr lang="en-US" sz="3200" u="sng" dirty="0">
                <a:latin typeface="+mj-lt"/>
                <a:cs typeface="Helvetica" panose="020B0604020202020204" pitchFamily="34" charset="0"/>
              </a:rPr>
              <a:t>outcomes and sustainable improvements</a:t>
            </a:r>
            <a:r>
              <a:rPr lang="en-US" sz="3200" dirty="0">
                <a:latin typeface="+mj-lt"/>
                <a:cs typeface="Helvetica" panose="020B0604020202020204" pitchFamily="34" charset="0"/>
              </a:rPr>
              <a:t> </a:t>
            </a:r>
            <a:r>
              <a:rPr lang="en-US" sz="3200" u="sng" dirty="0">
                <a:latin typeface="+mj-lt"/>
                <a:cs typeface="Helvetica" panose="020B0604020202020204" pitchFamily="34" charset="0"/>
              </a:rPr>
              <a:t>measured against learning standards</a:t>
            </a:r>
            <a:r>
              <a:rPr lang="en-US" sz="3200" dirty="0">
                <a:latin typeface="+mj-lt"/>
                <a:cs typeface="Helvetica" panose="020B0604020202020204" pitchFamily="34" charset="0"/>
              </a:rPr>
              <a:t>.</a:t>
            </a:r>
          </a:p>
        </p:txBody>
      </p:sp>
    </p:spTree>
    <p:extLst>
      <p:ext uri="{BB962C8B-B14F-4D97-AF65-F5344CB8AC3E}">
        <p14:creationId xmlns:p14="http://schemas.microsoft.com/office/powerpoint/2010/main" val="3522350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919A-29A2-0D08-291E-31D1238B7A03}"/>
              </a:ext>
            </a:extLst>
          </p:cNvPr>
          <p:cNvSpPr>
            <a:spLocks noGrp="1"/>
          </p:cNvSpPr>
          <p:nvPr>
            <p:ph type="title"/>
          </p:nvPr>
        </p:nvSpPr>
        <p:spPr/>
        <p:txBody>
          <a:bodyPr/>
          <a:lstStyle/>
          <a:p>
            <a:r>
              <a:rPr lang="en-US" dirty="0"/>
              <a:t>Sr. Accessibility Designer</a:t>
            </a:r>
          </a:p>
        </p:txBody>
      </p:sp>
      <p:sp>
        <p:nvSpPr>
          <p:cNvPr id="3" name="Content Placeholder 2">
            <a:extLst>
              <a:ext uri="{FF2B5EF4-FFF2-40B4-BE49-F238E27FC236}">
                <a16:creationId xmlns:a16="http://schemas.microsoft.com/office/drawing/2014/main" id="{50C9C719-A8CF-A787-FFFA-99BECBB33469}"/>
              </a:ext>
            </a:extLst>
          </p:cNvPr>
          <p:cNvSpPr>
            <a:spLocks noGrp="1"/>
          </p:cNvSpPr>
          <p:nvPr>
            <p:ph idx="1"/>
          </p:nvPr>
        </p:nvSpPr>
        <p:spPr/>
        <p:txBody>
          <a:bodyPr/>
          <a:lstStyle/>
          <a:p>
            <a:pPr>
              <a:spcAft>
                <a:spcPts val="600"/>
              </a:spcAft>
            </a:pPr>
            <a:r>
              <a:rPr lang="en-US" dirty="0"/>
              <a:t>Copy Editor</a:t>
            </a:r>
          </a:p>
          <a:p>
            <a:pPr>
              <a:spcAft>
                <a:spcPts val="600"/>
              </a:spcAft>
            </a:pPr>
            <a:r>
              <a:rPr lang="en-US" dirty="0"/>
              <a:t>Publication Designer</a:t>
            </a:r>
          </a:p>
          <a:p>
            <a:pPr>
              <a:spcAft>
                <a:spcPts val="600"/>
              </a:spcAft>
            </a:pPr>
            <a:r>
              <a:rPr lang="en-US" dirty="0"/>
              <a:t>Accessible Document Specialist</a:t>
            </a:r>
          </a:p>
        </p:txBody>
      </p:sp>
      <p:pic>
        <p:nvPicPr>
          <p:cNvPr id="4" name="Picture 3" descr="Picture of presenter smiling into the camera while kayaking in a lake.">
            <a:extLst>
              <a:ext uri="{FF2B5EF4-FFF2-40B4-BE49-F238E27FC236}">
                <a16:creationId xmlns:a16="http://schemas.microsoft.com/office/drawing/2014/main" id="{76A7422B-9FAC-DCF3-C7D8-E750B57C7CFD}"/>
              </a:ext>
            </a:extLst>
          </p:cNvPr>
          <p:cNvPicPr>
            <a:picLocks noChangeAspect="1"/>
          </p:cNvPicPr>
          <p:nvPr/>
        </p:nvPicPr>
        <p:blipFill>
          <a:blip r:embed="rId3"/>
          <a:stretch>
            <a:fillRect/>
          </a:stretch>
        </p:blipFill>
        <p:spPr>
          <a:xfrm>
            <a:off x="7613139" y="1417840"/>
            <a:ext cx="3481111" cy="4022319"/>
          </a:xfrm>
          <a:prstGeom prst="rect">
            <a:avLst/>
          </a:prstGeom>
        </p:spPr>
      </p:pic>
      <p:pic>
        <p:nvPicPr>
          <p:cNvPr id="5" name="Picture 4">
            <a:extLst>
              <a:ext uri="{FF2B5EF4-FFF2-40B4-BE49-F238E27FC236}">
                <a16:creationId xmlns:a16="http://schemas.microsoft.com/office/drawing/2014/main" id="{E3061F62-F033-DE68-13F3-40D06884FCB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71651" y="4377618"/>
            <a:ext cx="1442056" cy="1442056"/>
          </a:xfrm>
          <a:prstGeom prst="rect">
            <a:avLst/>
          </a:prstGeom>
        </p:spPr>
      </p:pic>
    </p:spTree>
    <p:extLst>
      <p:ext uri="{BB962C8B-B14F-4D97-AF65-F5344CB8AC3E}">
        <p14:creationId xmlns:p14="http://schemas.microsoft.com/office/powerpoint/2010/main" val="2574733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5. Use transition words.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lnSpcReduction="10000"/>
          </a:bodyPr>
          <a:lstStyle/>
          <a:p>
            <a:pPr>
              <a:spcAft>
                <a:spcPts val="600"/>
              </a:spcAft>
            </a:pPr>
            <a:r>
              <a:rPr lang="en-US" dirty="0"/>
              <a:t>Example transition words:</a:t>
            </a:r>
          </a:p>
          <a:p>
            <a:pPr marL="285693" indent="-285693">
              <a:spcAft>
                <a:spcPts val="600"/>
              </a:spcAft>
              <a:buFont typeface="Arial" panose="020B0604020202020204" pitchFamily="34" charset="0"/>
              <a:buChar char="•"/>
            </a:pPr>
            <a:r>
              <a:rPr lang="en-US" dirty="0"/>
              <a:t>Therefore</a:t>
            </a:r>
          </a:p>
          <a:p>
            <a:pPr marL="285693" indent="-285693">
              <a:spcAft>
                <a:spcPts val="600"/>
              </a:spcAft>
              <a:buFont typeface="Arial" panose="020B0604020202020204" pitchFamily="34" charset="0"/>
              <a:buChar char="•"/>
            </a:pPr>
            <a:r>
              <a:rPr lang="en-US" dirty="0"/>
              <a:t>However</a:t>
            </a:r>
          </a:p>
          <a:p>
            <a:pPr marL="285693" indent="-285693">
              <a:spcAft>
                <a:spcPts val="600"/>
              </a:spcAft>
              <a:buFont typeface="Arial" panose="020B0604020202020204" pitchFamily="34" charset="0"/>
              <a:buChar char="•"/>
            </a:pPr>
            <a:r>
              <a:rPr lang="en-US" dirty="0"/>
              <a:t>Furthermore</a:t>
            </a:r>
          </a:p>
          <a:p>
            <a:pPr marL="285693" indent="-285693">
              <a:spcAft>
                <a:spcPts val="600"/>
              </a:spcAft>
              <a:buFont typeface="Arial" panose="020B0604020202020204" pitchFamily="34" charset="0"/>
              <a:buChar char="•"/>
            </a:pPr>
            <a:r>
              <a:rPr lang="en-US" dirty="0"/>
              <a:t>In addition</a:t>
            </a:r>
          </a:p>
          <a:p>
            <a:r>
              <a:rPr lang="en-US" dirty="0"/>
              <a:t>See Merriam-Webster’s </a:t>
            </a:r>
            <a:r>
              <a:rPr lang="en-US" dirty="0">
                <a:hlinkClick r:id="rId3"/>
              </a:rPr>
              <a:t>33 Transition Words and Phrases</a:t>
            </a:r>
            <a:r>
              <a:rPr lang="en-US" dirty="0"/>
              <a:t> for more examples. </a:t>
            </a:r>
          </a:p>
        </p:txBody>
      </p:sp>
    </p:spTree>
    <p:extLst>
      <p:ext uri="{BB962C8B-B14F-4D97-AF65-F5344CB8AC3E}">
        <p14:creationId xmlns:p14="http://schemas.microsoft.com/office/powerpoint/2010/main" val="4290438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6. </a:t>
            </a:r>
            <a:r>
              <a:rPr lang="en-US" dirty="0">
                <a:hlinkClick r:id="rId3">
                  <a:extLst>
                    <a:ext uri="{A12FA001-AC4F-418D-AE19-62706E023703}">
                      <ahyp:hlinkClr xmlns:ahyp="http://schemas.microsoft.com/office/drawing/2018/hyperlinkcolor" val="tx"/>
                    </a:ext>
                  </a:extLst>
                </a:hlinkClick>
              </a:rPr>
              <a:t>Avoid the dirty dozen</a:t>
            </a:r>
            <a:r>
              <a:rPr lang="en-US" dirty="0"/>
              <a:t>.</a:t>
            </a:r>
          </a:p>
        </p:txBody>
      </p:sp>
      <p:sp>
        <p:nvSpPr>
          <p:cNvPr id="4" name="Content Placeholder 3">
            <a:extLst>
              <a:ext uri="{FF2B5EF4-FFF2-40B4-BE49-F238E27FC236}">
                <a16:creationId xmlns:a16="http://schemas.microsoft.com/office/drawing/2014/main" id="{1E7B255F-9E0A-EF9A-04ED-E9F1D41D7F69}"/>
              </a:ext>
            </a:extLst>
          </p:cNvPr>
          <p:cNvSpPr>
            <a:spLocks noGrp="1"/>
          </p:cNvSpPr>
          <p:nvPr>
            <p:ph idx="1"/>
          </p:nvPr>
        </p:nvSpPr>
        <p:spPr/>
        <p:txBody>
          <a:bodyPr numCol="2">
            <a:normAutofit fontScale="92500" lnSpcReduction="10000"/>
          </a:bodyPr>
          <a:lstStyle/>
          <a:p>
            <a:pPr marL="371401" indent="-371401">
              <a:buFont typeface="+mj-lt"/>
              <a:buAutoNum type="arabicPeriod"/>
            </a:pPr>
            <a:r>
              <a:rPr lang="en-US" dirty="0"/>
              <a:t>addressees → you</a:t>
            </a:r>
          </a:p>
          <a:p>
            <a:pPr marL="371401" indent="-371401">
              <a:buFont typeface="+mj-lt"/>
              <a:buAutoNum type="arabicPeriod"/>
            </a:pPr>
            <a:r>
              <a:rPr lang="en-US" dirty="0"/>
              <a:t>assist, assistance → aid, help</a:t>
            </a:r>
          </a:p>
          <a:p>
            <a:pPr marL="371401" indent="-371401">
              <a:buFont typeface="+mj-lt"/>
              <a:buAutoNum type="arabicPeriod"/>
            </a:pPr>
            <a:r>
              <a:rPr lang="en-US" dirty="0"/>
              <a:t>commence → begin, start</a:t>
            </a:r>
          </a:p>
          <a:p>
            <a:pPr marL="371401" indent="-371401">
              <a:buFont typeface="+mj-lt"/>
              <a:buAutoNum type="arabicPeriod"/>
            </a:pPr>
            <a:r>
              <a:rPr lang="en-US" dirty="0"/>
              <a:t>implement → carry out, start</a:t>
            </a:r>
          </a:p>
          <a:p>
            <a:pPr marL="371401" indent="-371401">
              <a:buFont typeface="+mj-lt"/>
              <a:buAutoNum type="arabicPeriod"/>
            </a:pPr>
            <a:r>
              <a:rPr lang="en-US" dirty="0"/>
              <a:t>in accordance with → by, following, per, under</a:t>
            </a:r>
          </a:p>
          <a:p>
            <a:pPr marL="371401" indent="-371401">
              <a:buFont typeface="+mj-lt"/>
              <a:buAutoNum type="arabicPeriod"/>
            </a:pPr>
            <a:r>
              <a:rPr lang="en-US" dirty="0"/>
              <a:t>in order that → for, so</a:t>
            </a:r>
          </a:p>
          <a:p>
            <a:pPr marL="371401" indent="-371401">
              <a:buFont typeface="+mj-lt"/>
              <a:buAutoNum type="arabicPeriod"/>
            </a:pPr>
            <a:r>
              <a:rPr lang="en-US" dirty="0"/>
              <a:t>in the amount of → for</a:t>
            </a:r>
          </a:p>
          <a:p>
            <a:pPr marL="371401" indent="-371401">
              <a:buFont typeface="+mj-lt"/>
              <a:buAutoNum type="arabicPeriod"/>
            </a:pPr>
            <a:r>
              <a:rPr lang="en-US" dirty="0"/>
              <a:t>in the event of → if</a:t>
            </a:r>
          </a:p>
          <a:p>
            <a:pPr marL="371401" indent="-371401">
              <a:buFont typeface="+mj-lt"/>
              <a:buAutoNum type="arabicPeriod"/>
            </a:pPr>
            <a:r>
              <a:rPr lang="en-US" dirty="0"/>
              <a:t>it is → [omit]</a:t>
            </a:r>
          </a:p>
          <a:p>
            <a:pPr marL="371401" indent="-371401">
              <a:buFont typeface="+mj-lt"/>
              <a:buAutoNum type="arabicPeriod"/>
            </a:pPr>
            <a:r>
              <a:rPr lang="en-US" dirty="0"/>
              <a:t>promulgate → issue, publish</a:t>
            </a:r>
          </a:p>
          <a:p>
            <a:pPr marL="371401" indent="-371401">
              <a:buFont typeface="+mj-lt"/>
              <a:buAutoNum type="arabicPeriod"/>
            </a:pPr>
            <a:r>
              <a:rPr lang="en-US" dirty="0"/>
              <a:t>this activity, command → us, we</a:t>
            </a:r>
          </a:p>
          <a:p>
            <a:pPr marL="371401" indent="-371401">
              <a:buFont typeface="+mj-lt"/>
              <a:buAutoNum type="arabicPeriod"/>
            </a:pPr>
            <a:r>
              <a:rPr lang="en-US" dirty="0"/>
              <a:t>utilize, utilization → use</a:t>
            </a:r>
          </a:p>
        </p:txBody>
      </p:sp>
    </p:spTree>
    <p:extLst>
      <p:ext uri="{BB962C8B-B14F-4D97-AF65-F5344CB8AC3E}">
        <p14:creationId xmlns:p14="http://schemas.microsoft.com/office/powerpoint/2010/main" val="3886006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98C8-3198-7258-F451-EDE8D7E77F46}"/>
              </a:ext>
            </a:extLst>
          </p:cNvPr>
          <p:cNvSpPr>
            <a:spLocks noGrp="1"/>
          </p:cNvSpPr>
          <p:nvPr>
            <p:ph type="title"/>
          </p:nvPr>
        </p:nvSpPr>
        <p:spPr/>
        <p:txBody>
          <a:bodyPr/>
          <a:lstStyle/>
          <a:p>
            <a:r>
              <a:rPr lang="en-US" dirty="0"/>
              <a:t>Clarity</a:t>
            </a:r>
          </a:p>
        </p:txBody>
      </p:sp>
      <p:sp>
        <p:nvSpPr>
          <p:cNvPr id="3" name="Content Placeholder 2">
            <a:extLst>
              <a:ext uri="{FF2B5EF4-FFF2-40B4-BE49-F238E27FC236}">
                <a16:creationId xmlns:a16="http://schemas.microsoft.com/office/drawing/2014/main" id="{87FA039B-25E0-A583-C35B-82A514CF8C1C}"/>
              </a:ext>
            </a:extLst>
          </p:cNvPr>
          <p:cNvSpPr>
            <a:spLocks noGrp="1"/>
          </p:cNvSpPr>
          <p:nvPr>
            <p:ph idx="1"/>
          </p:nvPr>
        </p:nvSpPr>
        <p:spPr>
          <a:xfrm>
            <a:off x="948947" y="1568812"/>
            <a:ext cx="10515600" cy="4143677"/>
          </a:xfrm>
        </p:spPr>
        <p:txBody>
          <a:bodyPr>
            <a:normAutofit/>
          </a:bodyPr>
          <a:lstStyle/>
          <a:p>
            <a:pPr algn="ctr"/>
            <a:r>
              <a:rPr lang="en-US" sz="5400" dirty="0"/>
              <a:t>Be loud and clear.</a:t>
            </a:r>
          </a:p>
        </p:txBody>
      </p:sp>
      <p:pic>
        <p:nvPicPr>
          <p:cNvPr id="4" name="Picture 3">
            <a:extLst>
              <a:ext uri="{FF2B5EF4-FFF2-40B4-BE49-F238E27FC236}">
                <a16:creationId xmlns:a16="http://schemas.microsoft.com/office/drawing/2014/main" id="{52F08660-0EC2-2FDF-9123-1CDDFD97BE2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5955" y="2522951"/>
            <a:ext cx="5641584" cy="3760839"/>
          </a:xfrm>
          <a:prstGeom prst="rect">
            <a:avLst/>
          </a:prstGeom>
        </p:spPr>
      </p:pic>
    </p:spTree>
    <p:extLst>
      <p:ext uri="{BB962C8B-B14F-4D97-AF65-F5344CB8AC3E}">
        <p14:creationId xmlns:p14="http://schemas.microsoft.com/office/powerpoint/2010/main" val="1479562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1. Use short sections, paragraphs, and sentences.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2093296"/>
            <a:ext cx="10515600" cy="4105892"/>
          </a:xfrm>
        </p:spPr>
        <p:txBody>
          <a:bodyPr>
            <a:noAutofit/>
          </a:bodyPr>
          <a:lstStyle/>
          <a:p>
            <a:pPr marL="457200" indent="-457200">
              <a:spcAft>
                <a:spcPts val="600"/>
              </a:spcAft>
              <a:buFont typeface="Arial" panose="020B0604020202020204" pitchFamily="34" charset="0"/>
              <a:buChar char="•"/>
            </a:pPr>
            <a:r>
              <a:rPr lang="en-US" sz="3200" dirty="0"/>
              <a:t>Sentences = no more than 25 words</a:t>
            </a:r>
          </a:p>
          <a:p>
            <a:pPr marL="1143000" lvl="1" indent="-457200">
              <a:spcAft>
                <a:spcPts val="600"/>
              </a:spcAft>
            </a:pPr>
            <a:r>
              <a:rPr lang="en-US" b="1" dirty="0"/>
              <a:t>One long sentence: </a:t>
            </a:r>
            <a:r>
              <a:rPr lang="en-US" dirty="0"/>
              <a:t>This free to download publication from the Program for Infant/Toddler Care offers practical ideas on how to engage effectively and create collaborative relationships with families. </a:t>
            </a:r>
          </a:p>
          <a:p>
            <a:pPr marL="1143000" lvl="1" indent="-457200">
              <a:spcAft>
                <a:spcPts val="600"/>
              </a:spcAft>
            </a:pPr>
            <a:r>
              <a:rPr lang="en-US" b="1" dirty="0"/>
              <a:t>Two short sentences: </a:t>
            </a:r>
            <a:r>
              <a:rPr lang="en-US" dirty="0"/>
              <a:t>This publication from the Program for Infant/Toddler Care is free to download. It offers practical ideas on how to create collaborative relationships with families.</a:t>
            </a:r>
          </a:p>
          <a:p>
            <a:pPr marL="457200" indent="-457200">
              <a:spcAft>
                <a:spcPts val="600"/>
              </a:spcAft>
              <a:buFont typeface="Arial" panose="020B0604020202020204" pitchFamily="34" charset="0"/>
              <a:buChar char="•"/>
            </a:pPr>
            <a:r>
              <a:rPr lang="en-US" sz="3200" dirty="0"/>
              <a:t>Paragraphs = less than 150 words in 3–8 sentences</a:t>
            </a:r>
          </a:p>
          <a:p>
            <a:pPr marL="457200" indent="-457200">
              <a:spcAft>
                <a:spcPts val="600"/>
              </a:spcAft>
              <a:buFont typeface="Arial" panose="020B0604020202020204" pitchFamily="34" charset="0"/>
              <a:buChar char="•"/>
            </a:pPr>
            <a:r>
              <a:rPr lang="en-US" sz="3200" dirty="0"/>
              <a:t>Sections = 3–5 paragraphs</a:t>
            </a:r>
          </a:p>
        </p:txBody>
      </p:sp>
    </p:spTree>
    <p:extLst>
      <p:ext uri="{BB962C8B-B14F-4D97-AF65-F5344CB8AC3E}">
        <p14:creationId xmlns:p14="http://schemas.microsoft.com/office/powerpoint/2010/main" val="4266617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2. Use active voice and present tense.</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2078182"/>
            <a:ext cx="10515600" cy="4121006"/>
          </a:xfrm>
        </p:spPr>
        <p:txBody>
          <a:bodyPr>
            <a:normAutofit/>
          </a:bodyPr>
          <a:lstStyle/>
          <a:p>
            <a:pPr marL="285693" indent="-285693">
              <a:spcAft>
                <a:spcPts val="600"/>
              </a:spcAft>
              <a:buFont typeface="Arial" panose="020B0604020202020204" pitchFamily="34" charset="0"/>
              <a:buChar char="•"/>
            </a:pPr>
            <a:r>
              <a:rPr lang="en-US" sz="3200" dirty="0"/>
              <a:t>Limit passive voice.</a:t>
            </a:r>
          </a:p>
          <a:p>
            <a:pPr marL="1485900" lvl="1" indent="-571500">
              <a:spcAft>
                <a:spcPts val="600"/>
              </a:spcAft>
              <a:buFont typeface="Arial" panose="020B0604020202020204" pitchFamily="34" charset="0"/>
              <a:buChar char="•"/>
            </a:pPr>
            <a:r>
              <a:rPr lang="en-US" sz="2800" dirty="0"/>
              <a:t>The exam was taken by the students. </a:t>
            </a:r>
            <a:r>
              <a:rPr lang="en-US" sz="2800" dirty="0">
                <a:sym typeface="Wingdings" panose="05000000000000000000" pitchFamily="2" charset="2"/>
              </a:rPr>
              <a:t> The students took the exam.</a:t>
            </a:r>
          </a:p>
          <a:p>
            <a:pPr marL="1485900" lvl="1" indent="-571500">
              <a:spcAft>
                <a:spcPts val="600"/>
              </a:spcAft>
              <a:buFont typeface="Arial" panose="020B0604020202020204" pitchFamily="34" charset="0"/>
              <a:buChar char="•"/>
            </a:pPr>
            <a:r>
              <a:rPr lang="en-US" sz="2800" dirty="0">
                <a:sym typeface="Wingdings" panose="05000000000000000000" pitchFamily="2" charset="2"/>
              </a:rPr>
              <a:t>There are many students who will struggle to pass this year’s state assessment.  Many students will struggle to pass this year’s state assessment.</a:t>
            </a:r>
            <a:endParaRPr lang="en-US" sz="2800" dirty="0"/>
          </a:p>
          <a:p>
            <a:pPr marL="285693" indent="-285693">
              <a:spcAft>
                <a:spcPts val="600"/>
              </a:spcAft>
              <a:buFont typeface="Arial" panose="020B0604020202020204" pitchFamily="34" charset="0"/>
              <a:buChar char="•"/>
            </a:pPr>
            <a:r>
              <a:rPr lang="en-US" sz="3200" dirty="0"/>
              <a:t>Use consistent tenses.</a:t>
            </a:r>
          </a:p>
        </p:txBody>
      </p:sp>
    </p:spTree>
    <p:extLst>
      <p:ext uri="{BB962C8B-B14F-4D97-AF65-F5344CB8AC3E}">
        <p14:creationId xmlns:p14="http://schemas.microsoft.com/office/powerpoint/2010/main" val="2711657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a:xfrm>
            <a:off x="838200" y="658812"/>
            <a:ext cx="10515600" cy="1325563"/>
          </a:xfrm>
        </p:spPr>
        <p:txBody>
          <a:bodyPr>
            <a:normAutofit/>
          </a:bodyPr>
          <a:lstStyle/>
          <a:p>
            <a:r>
              <a:rPr lang="en-US" dirty="0"/>
              <a:t>3. Avoid e.g. and i.e.</a:t>
            </a:r>
            <a:br>
              <a:rPr lang="en-US" dirty="0"/>
            </a:br>
            <a:endParaRPr lang="en-US" dirty="0"/>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2123524"/>
            <a:ext cx="5863485" cy="4075664"/>
          </a:xfrm>
        </p:spPr>
        <p:txBody>
          <a:bodyPr>
            <a:normAutofit fontScale="92500" lnSpcReduction="10000"/>
          </a:bodyPr>
          <a:lstStyle/>
          <a:p>
            <a:pPr marL="285693" indent="-285693">
              <a:spcAft>
                <a:spcPts val="600"/>
              </a:spcAft>
              <a:buFont typeface="Arial" panose="020B0604020202020204" pitchFamily="34" charset="0"/>
              <a:buChar char="•"/>
            </a:pPr>
            <a:r>
              <a:rPr lang="en-US" dirty="0"/>
              <a:t>Avoid abbreviations anyway!</a:t>
            </a:r>
          </a:p>
          <a:p>
            <a:pPr marL="285693" indent="-285693">
              <a:spcAft>
                <a:spcPts val="600"/>
              </a:spcAft>
              <a:buFont typeface="Arial" panose="020B0604020202020204" pitchFamily="34" charset="0"/>
              <a:buChar char="•"/>
            </a:pPr>
            <a:r>
              <a:rPr lang="en-US" dirty="0"/>
              <a:t>They are a bit “academic.”</a:t>
            </a:r>
          </a:p>
          <a:p>
            <a:pPr marL="285693" indent="-285693">
              <a:spcAft>
                <a:spcPts val="600"/>
              </a:spcAft>
              <a:buFont typeface="Arial" panose="020B0604020202020204" pitchFamily="34" charset="0"/>
              <a:buChar char="•"/>
            </a:pPr>
            <a:r>
              <a:rPr lang="en-US" dirty="0"/>
              <a:t>They are used incorrectly anyway.</a:t>
            </a:r>
          </a:p>
          <a:p>
            <a:pPr marL="285693" indent="-285693">
              <a:spcAft>
                <a:spcPts val="600"/>
              </a:spcAft>
              <a:buFont typeface="Arial" panose="020B0604020202020204" pitchFamily="34" charset="0"/>
              <a:buChar char="•"/>
            </a:pPr>
            <a:r>
              <a:rPr lang="en-US" dirty="0"/>
              <a:t>Use “for example” or “such as” for e.g.</a:t>
            </a:r>
          </a:p>
          <a:p>
            <a:pPr marL="285693" indent="-285693">
              <a:spcAft>
                <a:spcPts val="600"/>
              </a:spcAft>
              <a:buFont typeface="Arial" panose="020B0604020202020204" pitchFamily="34" charset="0"/>
              <a:buChar char="•"/>
            </a:pPr>
            <a:r>
              <a:rPr lang="en-US" dirty="0"/>
              <a:t>Use “that is” for i.e.</a:t>
            </a:r>
          </a:p>
          <a:p>
            <a:pPr marL="285693" indent="-285693">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AD91041D-11DF-664C-DB79-5E1A875A819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418" r="11850"/>
          <a:stretch/>
        </p:blipFill>
        <p:spPr>
          <a:xfrm>
            <a:off x="7687368" y="1984375"/>
            <a:ext cx="3770217" cy="3790579"/>
          </a:xfrm>
          <a:prstGeom prst="rect">
            <a:avLst/>
          </a:prstGeom>
        </p:spPr>
      </p:pic>
    </p:spTree>
    <p:extLst>
      <p:ext uri="{BB962C8B-B14F-4D97-AF65-F5344CB8AC3E}">
        <p14:creationId xmlns:p14="http://schemas.microsoft.com/office/powerpoint/2010/main" val="1941251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normAutofit/>
          </a:bodyPr>
          <a:lstStyle/>
          <a:p>
            <a:r>
              <a:rPr lang="en-US" dirty="0"/>
              <a:t>4. Avoid ambiguous punctuation.</a:t>
            </a:r>
            <a:br>
              <a:rPr lang="en-US" dirty="0"/>
            </a:br>
            <a:endParaRPr lang="en-US" dirty="0"/>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2138638"/>
            <a:ext cx="10515600" cy="4060550"/>
          </a:xfrm>
        </p:spPr>
        <p:txBody>
          <a:bodyPr>
            <a:normAutofit/>
          </a:bodyPr>
          <a:lstStyle/>
          <a:p>
            <a:pPr marL="285693" indent="-285693">
              <a:spcAft>
                <a:spcPts val="600"/>
              </a:spcAft>
              <a:buFont typeface="Arial" panose="020B0604020202020204" pitchFamily="34" charset="0"/>
              <a:buChar char="•"/>
            </a:pPr>
            <a:r>
              <a:rPr lang="en-US" dirty="0"/>
              <a:t>Slashes</a:t>
            </a:r>
          </a:p>
          <a:p>
            <a:pPr marL="285693" indent="-285693">
              <a:spcAft>
                <a:spcPts val="600"/>
              </a:spcAft>
              <a:buFont typeface="Arial" panose="020B0604020202020204" pitchFamily="34" charset="0"/>
              <a:buChar char="•"/>
            </a:pPr>
            <a:r>
              <a:rPr lang="en-US" dirty="0"/>
              <a:t>“and/or”</a:t>
            </a:r>
          </a:p>
          <a:p>
            <a:pPr marL="285693" indent="-285693">
              <a:spcAft>
                <a:spcPts val="600"/>
              </a:spcAft>
              <a:buFont typeface="Arial" panose="020B0604020202020204" pitchFamily="34" charset="0"/>
              <a:buChar char="•"/>
            </a:pPr>
            <a:r>
              <a:rPr lang="en-US" dirty="0"/>
              <a:t>Parenthetical plural</a:t>
            </a:r>
          </a:p>
        </p:txBody>
      </p:sp>
      <p:pic>
        <p:nvPicPr>
          <p:cNvPr id="5" name="Picture 4">
            <a:extLst>
              <a:ext uri="{FF2B5EF4-FFF2-40B4-BE49-F238E27FC236}">
                <a16:creationId xmlns:a16="http://schemas.microsoft.com/office/drawing/2014/main" id="{87424E4F-46A0-4B57-D869-FFC562C8459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6414" y="1690688"/>
            <a:ext cx="5575714" cy="3716235"/>
          </a:xfrm>
          <a:prstGeom prst="rect">
            <a:avLst/>
          </a:prstGeom>
        </p:spPr>
      </p:pic>
    </p:spTree>
    <p:extLst>
      <p:ext uri="{BB962C8B-B14F-4D97-AF65-F5344CB8AC3E}">
        <p14:creationId xmlns:p14="http://schemas.microsoft.com/office/powerpoint/2010/main" val="107635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normAutofit/>
          </a:bodyPr>
          <a:lstStyle/>
          <a:p>
            <a:r>
              <a:rPr lang="en-US" dirty="0"/>
              <a:t>Avoid slashes.</a:t>
            </a:r>
            <a:br>
              <a:rPr lang="en-US" dirty="0"/>
            </a:br>
            <a:endParaRPr lang="en-US" dirty="0"/>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1690688"/>
            <a:ext cx="10515600" cy="4508500"/>
          </a:xfrm>
        </p:spPr>
        <p:txBody>
          <a:bodyPr>
            <a:normAutofit lnSpcReduction="10000"/>
          </a:bodyPr>
          <a:lstStyle/>
          <a:p>
            <a:pPr marL="285693" lvl="1" indent="-285693">
              <a:lnSpc>
                <a:spcPct val="112000"/>
              </a:lnSpc>
              <a:spcBef>
                <a:spcPts val="1300"/>
              </a:spcBef>
              <a:spcAft>
                <a:spcPts val="600"/>
              </a:spcAft>
              <a:buFont typeface="Arial" panose="020B0604020202020204" pitchFamily="34" charset="0"/>
              <a:buChar char="•"/>
            </a:pPr>
            <a:r>
              <a:rPr lang="en-US" sz="3200" dirty="0"/>
              <a:t>It means “or” in general.</a:t>
            </a:r>
          </a:p>
          <a:p>
            <a:pPr marL="285693" lvl="1" indent="-285693">
              <a:lnSpc>
                <a:spcPct val="112000"/>
              </a:lnSpc>
              <a:spcBef>
                <a:spcPts val="1300"/>
              </a:spcBef>
              <a:spcAft>
                <a:spcPts val="600"/>
              </a:spcAft>
              <a:buFont typeface="Arial" panose="020B0604020202020204" pitchFamily="34" charset="0"/>
              <a:buChar char="•"/>
            </a:pPr>
            <a:r>
              <a:rPr lang="en-US" sz="3200" dirty="0"/>
              <a:t>Sometimes it can mean “and.”</a:t>
            </a:r>
          </a:p>
          <a:p>
            <a:pPr marL="285693" lvl="1" indent="-285693">
              <a:lnSpc>
                <a:spcPct val="112000"/>
              </a:lnSpc>
              <a:spcBef>
                <a:spcPts val="1300"/>
              </a:spcBef>
              <a:spcAft>
                <a:spcPts val="600"/>
              </a:spcAft>
              <a:buFont typeface="Arial" panose="020B0604020202020204" pitchFamily="34" charset="0"/>
              <a:buChar char="•"/>
            </a:pPr>
            <a:r>
              <a:rPr lang="en-US" sz="3200" dirty="0"/>
              <a:t>Or it shows terms are equally important.</a:t>
            </a:r>
          </a:p>
          <a:p>
            <a:pPr marL="285693" lvl="1" indent="-285693">
              <a:lnSpc>
                <a:spcPct val="112000"/>
              </a:lnSpc>
              <a:spcBef>
                <a:spcPts val="1300"/>
              </a:spcBef>
              <a:spcAft>
                <a:spcPts val="600"/>
              </a:spcAft>
              <a:buFont typeface="Arial" panose="020B0604020202020204" pitchFamily="34" charset="0"/>
              <a:buChar char="•"/>
            </a:pPr>
            <a:r>
              <a:rPr lang="en-US" sz="3200" dirty="0"/>
              <a:t>For example:</a:t>
            </a:r>
          </a:p>
          <a:p>
            <a:pPr marL="742801" lvl="1" indent="-285693">
              <a:spcAft>
                <a:spcPts val="600"/>
              </a:spcAft>
              <a:buFont typeface="Arial" panose="020B0604020202020204" pitchFamily="34" charset="0"/>
              <a:buChar char="•"/>
            </a:pPr>
            <a:r>
              <a:rPr lang="en-US" sz="2700" b="1" i="1" dirty="0"/>
              <a:t>Ambiguous: </a:t>
            </a:r>
            <a:r>
              <a:rPr lang="en-US" sz="2700" dirty="0"/>
              <a:t>Underprepared </a:t>
            </a:r>
            <a:r>
              <a:rPr lang="en-US" sz="2700" b="1" dirty="0"/>
              <a:t>teachers/caregivers </a:t>
            </a:r>
            <a:r>
              <a:rPr lang="en-US" sz="2700" dirty="0"/>
              <a:t>leave programs at 3 times the rate of peers with more formal training.</a:t>
            </a:r>
            <a:endParaRPr lang="en-US" sz="2700" dirty="0">
              <a:sym typeface="Wingdings" panose="05000000000000000000" pitchFamily="2" charset="2"/>
            </a:endParaRPr>
          </a:p>
          <a:p>
            <a:pPr marL="742801" lvl="1" indent="-285693">
              <a:spcAft>
                <a:spcPts val="600"/>
              </a:spcAft>
              <a:buFont typeface="Arial" panose="020B0604020202020204" pitchFamily="34" charset="0"/>
              <a:buChar char="•"/>
            </a:pPr>
            <a:r>
              <a:rPr lang="en-US" sz="2700" b="1" i="1" dirty="0"/>
              <a:t>Clearer: </a:t>
            </a:r>
            <a:r>
              <a:rPr lang="en-US" sz="2700" dirty="0"/>
              <a:t>Underprepared </a:t>
            </a:r>
            <a:r>
              <a:rPr lang="en-US" sz="2700" b="1" dirty="0"/>
              <a:t>teachers and caregivers</a:t>
            </a:r>
            <a:r>
              <a:rPr lang="en-US" sz="2700" dirty="0"/>
              <a:t> leave programs at 3 times the rate of peers with more formal training.</a:t>
            </a:r>
          </a:p>
        </p:txBody>
      </p:sp>
    </p:spTree>
    <p:extLst>
      <p:ext uri="{BB962C8B-B14F-4D97-AF65-F5344CB8AC3E}">
        <p14:creationId xmlns:p14="http://schemas.microsoft.com/office/powerpoint/2010/main" val="167769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normAutofit/>
          </a:bodyPr>
          <a:lstStyle/>
          <a:p>
            <a:r>
              <a:rPr lang="en-US" dirty="0"/>
              <a:t>Avoid and/or.</a:t>
            </a:r>
            <a:br>
              <a:rPr lang="en-US" dirty="0"/>
            </a:br>
            <a:endParaRPr lang="en-US" dirty="0"/>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a:bodyPr>
          <a:lstStyle/>
          <a:p>
            <a:pPr marL="285693" lvl="1" indent="-285693">
              <a:lnSpc>
                <a:spcPct val="112000"/>
              </a:lnSpc>
              <a:spcBef>
                <a:spcPts val="1300"/>
              </a:spcBef>
              <a:spcAft>
                <a:spcPts val="600"/>
              </a:spcAft>
              <a:buFont typeface="Arial" panose="020B0604020202020204" pitchFamily="34" charset="0"/>
              <a:buChar char="•"/>
            </a:pPr>
            <a:r>
              <a:rPr lang="en-US" sz="3200" dirty="0"/>
              <a:t>Means terms are either both relevant </a:t>
            </a:r>
            <a:r>
              <a:rPr lang="en-US" sz="3200" i="1" dirty="0"/>
              <a:t>or</a:t>
            </a:r>
            <a:r>
              <a:rPr lang="en-US" sz="3200" dirty="0"/>
              <a:t> only one is relevant</a:t>
            </a:r>
          </a:p>
          <a:p>
            <a:pPr marL="285693" lvl="1" indent="-285693">
              <a:lnSpc>
                <a:spcPct val="112000"/>
              </a:lnSpc>
              <a:spcBef>
                <a:spcPts val="1300"/>
              </a:spcBef>
              <a:spcAft>
                <a:spcPts val="600"/>
              </a:spcAft>
              <a:buFont typeface="Arial" panose="020B0604020202020204" pitchFamily="34" charset="0"/>
              <a:buChar char="•"/>
            </a:pPr>
            <a:r>
              <a:rPr lang="en-US" sz="3200" dirty="0"/>
              <a:t>But often it’s really just one of them.</a:t>
            </a:r>
          </a:p>
          <a:p>
            <a:pPr marL="285693" lvl="1" indent="-285693">
              <a:lnSpc>
                <a:spcPct val="112000"/>
              </a:lnSpc>
              <a:spcBef>
                <a:spcPts val="1300"/>
              </a:spcBef>
              <a:spcAft>
                <a:spcPts val="600"/>
              </a:spcAft>
              <a:buFont typeface="Arial" panose="020B0604020202020204" pitchFamily="34" charset="0"/>
              <a:buChar char="•"/>
            </a:pPr>
            <a:r>
              <a:rPr lang="en-US" sz="3200" dirty="0"/>
              <a:t>For example:</a:t>
            </a:r>
          </a:p>
          <a:p>
            <a:pPr marL="742801" lvl="1" indent="-285693">
              <a:spcAft>
                <a:spcPts val="600"/>
              </a:spcAft>
              <a:buFont typeface="Arial" panose="020B0604020202020204" pitchFamily="34" charset="0"/>
              <a:buChar char="•"/>
            </a:pPr>
            <a:r>
              <a:rPr lang="en-US" b="1" i="1" dirty="0"/>
              <a:t>Ambiguous: </a:t>
            </a:r>
            <a:r>
              <a:rPr lang="en-US" dirty="0"/>
              <a:t>Compared to other adult figures, teachers have a significant impact on student </a:t>
            </a:r>
            <a:r>
              <a:rPr lang="en-US" b="1" dirty="0"/>
              <a:t>self-esteem and/or achievement</a:t>
            </a:r>
            <a:r>
              <a:rPr lang="en-US" dirty="0"/>
              <a:t>.</a:t>
            </a:r>
          </a:p>
          <a:p>
            <a:pPr marL="742801" lvl="1" indent="-285693">
              <a:spcAft>
                <a:spcPts val="600"/>
              </a:spcAft>
              <a:buFont typeface="Arial" panose="020B0604020202020204" pitchFamily="34" charset="0"/>
              <a:buChar char="•"/>
            </a:pPr>
            <a:r>
              <a:rPr lang="en-US" b="1" i="1" dirty="0"/>
              <a:t>Clearer:</a:t>
            </a:r>
            <a:r>
              <a:rPr lang="en-US" dirty="0"/>
              <a:t> Compared to other adult figures, teachers have a significant impact on student </a:t>
            </a:r>
            <a:r>
              <a:rPr lang="en-US" b="1" dirty="0"/>
              <a:t>self-esteem, achievement, or both</a:t>
            </a:r>
            <a:r>
              <a:rPr lang="en-US" dirty="0"/>
              <a:t>.</a:t>
            </a:r>
          </a:p>
        </p:txBody>
      </p:sp>
    </p:spTree>
    <p:extLst>
      <p:ext uri="{BB962C8B-B14F-4D97-AF65-F5344CB8AC3E}">
        <p14:creationId xmlns:p14="http://schemas.microsoft.com/office/powerpoint/2010/main" val="1837658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normAutofit/>
          </a:bodyPr>
          <a:lstStyle/>
          <a:p>
            <a:r>
              <a:rPr lang="en-US" dirty="0"/>
              <a:t>Avoid parenthetical plural.</a:t>
            </a:r>
            <a:br>
              <a:rPr lang="en-US" dirty="0"/>
            </a:br>
            <a:endParaRPr lang="en-US" dirty="0"/>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a:bodyPr>
          <a:lstStyle/>
          <a:p>
            <a:pPr marL="285693" indent="-285693">
              <a:spcAft>
                <a:spcPts val="600"/>
              </a:spcAft>
              <a:buFont typeface="Arial" panose="020B0604020202020204" pitchFamily="34" charset="0"/>
              <a:buChar char="•"/>
            </a:pPr>
            <a:r>
              <a:rPr lang="en-US" dirty="0"/>
              <a:t>Means term can be either singular or plural</a:t>
            </a:r>
          </a:p>
          <a:p>
            <a:pPr marL="285693" indent="-285693">
              <a:spcAft>
                <a:spcPts val="600"/>
              </a:spcAft>
              <a:buFont typeface="Arial" panose="020B0604020202020204" pitchFamily="34" charset="0"/>
              <a:buChar char="•"/>
            </a:pPr>
            <a:r>
              <a:rPr lang="en-US" dirty="0"/>
              <a:t>For example:</a:t>
            </a:r>
          </a:p>
          <a:p>
            <a:pPr marL="742801" lvl="1" indent="-285693">
              <a:spcAft>
                <a:spcPts val="600"/>
              </a:spcAft>
              <a:buFont typeface="Arial" panose="020B0604020202020204" pitchFamily="34" charset="0"/>
              <a:buChar char="•"/>
            </a:pPr>
            <a:r>
              <a:rPr lang="en-US" b="1" i="1" dirty="0">
                <a:latin typeface="+mj-lt"/>
              </a:rPr>
              <a:t>Ambiguous: </a:t>
            </a:r>
            <a:r>
              <a:rPr lang="en-US" dirty="0">
                <a:latin typeface="+mj-lt"/>
              </a:rPr>
              <a:t>The administrator has to </a:t>
            </a:r>
            <a:r>
              <a:rPr lang="en-US" b="0" i="0" dirty="0">
                <a:effectLst/>
                <a:latin typeface="+mj-lt"/>
              </a:rPr>
              <a:t>stay informed on the latest research so that they can mentor the new </a:t>
            </a:r>
            <a:r>
              <a:rPr lang="en-US" b="1" i="0" dirty="0">
                <a:effectLst/>
                <a:latin typeface="+mj-lt"/>
              </a:rPr>
              <a:t>teacher(s) and staff member(s)</a:t>
            </a:r>
            <a:r>
              <a:rPr lang="en-US" b="0" i="0" dirty="0">
                <a:effectLst/>
                <a:latin typeface="+mj-lt"/>
              </a:rPr>
              <a:t>.</a:t>
            </a:r>
          </a:p>
          <a:p>
            <a:pPr marL="742801" lvl="1" indent="-285693">
              <a:spcAft>
                <a:spcPts val="600"/>
              </a:spcAft>
              <a:buFont typeface="Arial" panose="020B0604020202020204" pitchFamily="34" charset="0"/>
              <a:buChar char="•"/>
            </a:pPr>
            <a:r>
              <a:rPr lang="en-US" b="1" i="1" dirty="0">
                <a:latin typeface="+mj-lt"/>
              </a:rPr>
              <a:t>Clearer: </a:t>
            </a:r>
            <a:r>
              <a:rPr lang="en-US" dirty="0">
                <a:latin typeface="+mj-lt"/>
              </a:rPr>
              <a:t>The administrator has to </a:t>
            </a:r>
            <a:r>
              <a:rPr lang="en-US" b="0" i="0" dirty="0">
                <a:effectLst/>
                <a:latin typeface="+mj-lt"/>
              </a:rPr>
              <a:t>stay informed on the latest research so that they can mentor the new </a:t>
            </a:r>
            <a:r>
              <a:rPr lang="en-US" b="1" i="0" dirty="0">
                <a:effectLst/>
                <a:latin typeface="+mj-lt"/>
              </a:rPr>
              <a:t>teachers and staff members</a:t>
            </a:r>
            <a:r>
              <a:rPr lang="en-US" b="0" i="0" dirty="0">
                <a:effectLst/>
                <a:latin typeface="+mj-lt"/>
              </a:rPr>
              <a:t>.</a:t>
            </a:r>
            <a:endParaRPr lang="en-US" dirty="0">
              <a:latin typeface="+mj-lt"/>
            </a:endParaRPr>
          </a:p>
        </p:txBody>
      </p:sp>
    </p:spTree>
    <p:extLst>
      <p:ext uri="{BB962C8B-B14F-4D97-AF65-F5344CB8AC3E}">
        <p14:creationId xmlns:p14="http://schemas.microsoft.com/office/powerpoint/2010/main" val="668735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919A-29A2-0D08-291E-31D1238B7A03}"/>
              </a:ext>
            </a:extLst>
          </p:cNvPr>
          <p:cNvSpPr>
            <a:spLocks noGrp="1"/>
          </p:cNvSpPr>
          <p:nvPr>
            <p:ph type="title"/>
          </p:nvPr>
        </p:nvSpPr>
        <p:spPr/>
        <p:txBody>
          <a:bodyPr/>
          <a:lstStyle/>
          <a:p>
            <a:r>
              <a:rPr lang="en-US" dirty="0"/>
              <a:t>Please hold questions until the end.</a:t>
            </a:r>
          </a:p>
        </p:txBody>
      </p:sp>
      <p:sp>
        <p:nvSpPr>
          <p:cNvPr id="3" name="Content Placeholder 2">
            <a:extLst>
              <a:ext uri="{FF2B5EF4-FFF2-40B4-BE49-F238E27FC236}">
                <a16:creationId xmlns:a16="http://schemas.microsoft.com/office/drawing/2014/main" id="{50C9C719-A8CF-A787-FFFA-99BECBB33469}"/>
              </a:ext>
            </a:extLst>
          </p:cNvPr>
          <p:cNvSpPr>
            <a:spLocks noGrp="1"/>
          </p:cNvSpPr>
          <p:nvPr>
            <p:ph idx="1"/>
          </p:nvPr>
        </p:nvSpPr>
        <p:spPr/>
        <p:txBody>
          <a:bodyPr/>
          <a:lstStyle/>
          <a:p>
            <a:r>
              <a:rPr lang="en-US" dirty="0"/>
              <a:t>Feel free to enter any questions in the chat as they come up.</a:t>
            </a:r>
          </a:p>
        </p:txBody>
      </p:sp>
      <p:pic>
        <p:nvPicPr>
          <p:cNvPr id="7" name="Picture 6">
            <a:extLst>
              <a:ext uri="{FF2B5EF4-FFF2-40B4-BE49-F238E27FC236}">
                <a16:creationId xmlns:a16="http://schemas.microsoft.com/office/drawing/2014/main" id="{0B389366-3529-8C2D-5584-72010233B9E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8059" y="2846438"/>
            <a:ext cx="4715882" cy="3143921"/>
          </a:xfrm>
          <a:prstGeom prst="rect">
            <a:avLst/>
          </a:prstGeom>
        </p:spPr>
      </p:pic>
    </p:spTree>
    <p:extLst>
      <p:ext uri="{BB962C8B-B14F-4D97-AF65-F5344CB8AC3E}">
        <p14:creationId xmlns:p14="http://schemas.microsoft.com/office/powerpoint/2010/main" val="1062990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53684-60FD-1BA9-E585-CD748115A9CA}"/>
              </a:ext>
            </a:extLst>
          </p:cNvPr>
          <p:cNvSpPr>
            <a:spLocks noGrp="1"/>
          </p:cNvSpPr>
          <p:nvPr>
            <p:ph type="title"/>
          </p:nvPr>
        </p:nvSpPr>
        <p:spPr/>
        <p:txBody>
          <a:bodyPr/>
          <a:lstStyle/>
          <a:p>
            <a:r>
              <a:rPr lang="en-US" dirty="0"/>
              <a:t>Design</a:t>
            </a:r>
          </a:p>
        </p:txBody>
      </p:sp>
      <p:sp>
        <p:nvSpPr>
          <p:cNvPr id="4" name="Content Placeholder 3">
            <a:extLst>
              <a:ext uri="{FF2B5EF4-FFF2-40B4-BE49-F238E27FC236}">
                <a16:creationId xmlns:a16="http://schemas.microsoft.com/office/drawing/2014/main" id="{35003EB1-6196-9A54-322D-8F97549466B0}"/>
              </a:ext>
            </a:extLst>
          </p:cNvPr>
          <p:cNvSpPr>
            <a:spLocks noGrp="1"/>
          </p:cNvSpPr>
          <p:nvPr>
            <p:ph idx="1"/>
          </p:nvPr>
        </p:nvSpPr>
        <p:spPr/>
        <p:txBody>
          <a:bodyPr/>
          <a:lstStyle/>
          <a:p>
            <a:pPr algn="ctr"/>
            <a:r>
              <a:rPr lang="en-US" dirty="0"/>
              <a:t>Plain language overlaps with design.</a:t>
            </a:r>
          </a:p>
        </p:txBody>
      </p:sp>
      <p:pic>
        <p:nvPicPr>
          <p:cNvPr id="6" name="Picture 5">
            <a:extLst>
              <a:ext uri="{FF2B5EF4-FFF2-40B4-BE49-F238E27FC236}">
                <a16:creationId xmlns:a16="http://schemas.microsoft.com/office/drawing/2014/main" id="{F83567A5-B45F-BC49-F3B3-7FCEE9EC6A7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3114" y="2625008"/>
            <a:ext cx="5605772" cy="3731342"/>
          </a:xfrm>
          <a:prstGeom prst="rect">
            <a:avLst/>
          </a:prstGeom>
        </p:spPr>
      </p:pic>
    </p:spTree>
    <p:extLst>
      <p:ext uri="{BB962C8B-B14F-4D97-AF65-F5344CB8AC3E}">
        <p14:creationId xmlns:p14="http://schemas.microsoft.com/office/powerpoint/2010/main" val="224090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1. Use short chunks, lists, and tables.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a:bodyPr>
          <a:lstStyle/>
          <a:p>
            <a:pPr marL="285693" indent="-285693">
              <a:spcAft>
                <a:spcPts val="600"/>
              </a:spcAft>
              <a:buFont typeface="Arial" panose="020B0604020202020204" pitchFamily="34" charset="0"/>
              <a:buChar char="•"/>
            </a:pPr>
            <a:r>
              <a:rPr lang="en-US" dirty="0"/>
              <a:t>Dense text</a:t>
            </a:r>
          </a:p>
          <a:p>
            <a:pPr marL="285693" indent="-285693">
              <a:spcAft>
                <a:spcPts val="600"/>
              </a:spcAft>
              <a:buFont typeface="Arial" panose="020B0604020202020204" pitchFamily="34" charset="0"/>
              <a:buChar char="•"/>
            </a:pPr>
            <a:r>
              <a:rPr lang="en-US" dirty="0"/>
              <a:t>Like concepts (e.g., apples, oranges, bananas)</a:t>
            </a:r>
          </a:p>
          <a:p>
            <a:pPr marL="285693" indent="-285693">
              <a:spcAft>
                <a:spcPts val="600"/>
              </a:spcAft>
              <a:buFont typeface="Arial" panose="020B0604020202020204" pitchFamily="34" charset="0"/>
              <a:buChar char="•"/>
            </a:pPr>
            <a:r>
              <a:rPr lang="en-US" dirty="0"/>
              <a:t>Complex information or data</a:t>
            </a:r>
          </a:p>
          <a:p>
            <a:pPr marL="742801" lvl="1" indent="-285693">
              <a:spcAft>
                <a:spcPts val="600"/>
              </a:spcAft>
              <a:buFont typeface="Arial" panose="020B0604020202020204" pitchFamily="34" charset="0"/>
              <a:buChar char="•"/>
            </a:pPr>
            <a:r>
              <a:rPr lang="en-US" sz="3200" dirty="0"/>
              <a:t>But avoid complex tables!</a:t>
            </a:r>
          </a:p>
        </p:txBody>
      </p:sp>
    </p:spTree>
    <p:extLst>
      <p:ext uri="{BB962C8B-B14F-4D97-AF65-F5344CB8AC3E}">
        <p14:creationId xmlns:p14="http://schemas.microsoft.com/office/powerpoint/2010/main" val="3975401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2. Use standard bullets.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a:bodyPr>
          <a:lstStyle/>
          <a:p>
            <a:pPr marL="285693" indent="-285693">
              <a:spcAft>
                <a:spcPts val="600"/>
              </a:spcAft>
              <a:buFont typeface="Arial" panose="020B0604020202020204" pitchFamily="34" charset="0"/>
              <a:buChar char="•"/>
            </a:pPr>
            <a:r>
              <a:rPr lang="en-US" dirty="0"/>
              <a:t>Avoid nonstandard bullet symbols.</a:t>
            </a:r>
          </a:p>
          <a:p>
            <a:pPr marL="742801" lvl="1" indent="-285693">
              <a:spcAft>
                <a:spcPts val="600"/>
              </a:spcAft>
              <a:buFont typeface="Wingdings" panose="05000000000000000000" pitchFamily="2" charset="2"/>
              <a:buChar char="Ø"/>
            </a:pPr>
            <a:r>
              <a:rPr lang="en-US" sz="2800" dirty="0"/>
              <a:t>Avoid chevrons.</a:t>
            </a:r>
          </a:p>
          <a:p>
            <a:pPr marL="742801" lvl="1" indent="-285693">
              <a:spcAft>
                <a:spcPts val="600"/>
              </a:spcAft>
              <a:buFont typeface="Wingdings" panose="05000000000000000000" pitchFamily="2" charset="2"/>
              <a:buChar char="v"/>
            </a:pPr>
            <a:r>
              <a:rPr lang="en-US" sz="2800" dirty="0"/>
              <a:t>Avoid diamonds.</a:t>
            </a:r>
          </a:p>
          <a:p>
            <a:pPr marL="742801" lvl="1" indent="-285693">
              <a:spcAft>
                <a:spcPts val="600"/>
              </a:spcAft>
              <a:buSzPct val="100000"/>
              <a:buFont typeface="Helvetica" panose="020B0604020202020204" pitchFamily="34" charset="0"/>
              <a:buChar char="֍"/>
            </a:pPr>
            <a:r>
              <a:rPr lang="en-US" sz="2800" dirty="0"/>
              <a:t>Avoid uncommon symbols</a:t>
            </a:r>
            <a:r>
              <a:rPr lang="en-US" sz="3200" dirty="0"/>
              <a:t>.</a:t>
            </a:r>
          </a:p>
          <a:p>
            <a:pPr marL="285693" indent="-285693">
              <a:spcAft>
                <a:spcPts val="600"/>
              </a:spcAft>
              <a:buFont typeface="Arial" panose="020B0604020202020204" pitchFamily="34" charset="0"/>
              <a:buChar char="•"/>
            </a:pPr>
            <a:r>
              <a:rPr lang="en-US" dirty="0"/>
              <a:t>Use bullets consistently across levels.</a:t>
            </a:r>
          </a:p>
        </p:txBody>
      </p:sp>
    </p:spTree>
    <p:extLst>
      <p:ext uri="{BB962C8B-B14F-4D97-AF65-F5344CB8AC3E}">
        <p14:creationId xmlns:p14="http://schemas.microsoft.com/office/powerpoint/2010/main" val="1475112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3. Use numbered lists purposefully.</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a:bodyPr>
          <a:lstStyle/>
          <a:p>
            <a:pPr marL="285693" indent="-285693">
              <a:spcAft>
                <a:spcPts val="600"/>
              </a:spcAft>
              <a:buFont typeface="Arial" panose="020B0604020202020204" pitchFamily="34" charset="0"/>
              <a:buChar char="•"/>
            </a:pPr>
            <a:r>
              <a:rPr lang="en-US" dirty="0"/>
              <a:t>For sequence or order</a:t>
            </a:r>
          </a:p>
          <a:p>
            <a:pPr marL="285693" indent="-285693">
              <a:spcAft>
                <a:spcPts val="600"/>
              </a:spcAft>
              <a:buFont typeface="Arial" panose="020B0604020202020204" pitchFamily="34" charset="0"/>
              <a:buChar char="•"/>
            </a:pPr>
            <a:r>
              <a:rPr lang="en-US" dirty="0"/>
              <a:t>For amounts</a:t>
            </a:r>
          </a:p>
          <a:p>
            <a:pPr marL="285693" indent="-285693">
              <a:spcAft>
                <a:spcPts val="600"/>
              </a:spcAft>
              <a:buFont typeface="Arial" panose="020B0604020202020204" pitchFamily="34" charset="0"/>
              <a:buChar char="•"/>
            </a:pPr>
            <a:r>
              <a:rPr lang="en-US" dirty="0"/>
              <a:t>For level of importance</a:t>
            </a:r>
          </a:p>
        </p:txBody>
      </p:sp>
      <p:pic>
        <p:nvPicPr>
          <p:cNvPr id="5" name="Picture 4">
            <a:extLst>
              <a:ext uri="{FF2B5EF4-FFF2-40B4-BE49-F238E27FC236}">
                <a16:creationId xmlns:a16="http://schemas.microsoft.com/office/drawing/2014/main" id="{0F777572-4A9F-7BF9-4F52-314EFA8FAC2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7973" y="1847491"/>
            <a:ext cx="3976010" cy="2650408"/>
          </a:xfrm>
          <a:prstGeom prst="rect">
            <a:avLst/>
          </a:prstGeom>
        </p:spPr>
      </p:pic>
    </p:spTree>
    <p:extLst>
      <p:ext uri="{BB962C8B-B14F-4D97-AF65-F5344CB8AC3E}">
        <p14:creationId xmlns:p14="http://schemas.microsoft.com/office/powerpoint/2010/main" val="3141358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4. Use simple formatting for emphasis.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2138516"/>
            <a:ext cx="10515600" cy="4060672"/>
          </a:xfrm>
        </p:spPr>
        <p:txBody>
          <a:bodyPr>
            <a:normAutofit/>
          </a:bodyPr>
          <a:lstStyle/>
          <a:p>
            <a:pPr marL="285693" indent="-285693">
              <a:spcAft>
                <a:spcPts val="600"/>
              </a:spcAft>
              <a:buFont typeface="Arial" panose="020B0604020202020204" pitchFamily="34" charset="0"/>
              <a:buChar char="•"/>
            </a:pPr>
            <a:r>
              <a:rPr lang="en-US" sz="4400" b="1" dirty="0"/>
              <a:t>Bold</a:t>
            </a:r>
            <a:r>
              <a:rPr lang="en-US" sz="4400" dirty="0"/>
              <a:t> or </a:t>
            </a:r>
            <a:r>
              <a:rPr lang="en-US" sz="4400" i="1" dirty="0"/>
              <a:t>italic</a:t>
            </a:r>
            <a:r>
              <a:rPr lang="en-US" sz="4400" dirty="0"/>
              <a:t>, but not ALL CAPS or </a:t>
            </a:r>
            <a:r>
              <a:rPr lang="en-US" sz="4400" dirty="0">
                <a:solidFill>
                  <a:srgbClr val="FF0000"/>
                </a:solidFill>
              </a:rPr>
              <a:t>c</a:t>
            </a:r>
            <a:r>
              <a:rPr lang="en-US" sz="4400" dirty="0">
                <a:solidFill>
                  <a:srgbClr val="FF6600"/>
                </a:solidFill>
              </a:rPr>
              <a:t>o</a:t>
            </a:r>
            <a:r>
              <a:rPr lang="en-US" sz="4400" dirty="0">
                <a:solidFill>
                  <a:srgbClr val="00B050"/>
                </a:solidFill>
              </a:rPr>
              <a:t>l</a:t>
            </a:r>
            <a:r>
              <a:rPr lang="en-US" sz="4400" dirty="0"/>
              <a:t>o</a:t>
            </a:r>
            <a:r>
              <a:rPr lang="en-US" sz="4400" dirty="0">
                <a:solidFill>
                  <a:srgbClr val="7030A0"/>
                </a:solidFill>
              </a:rPr>
              <a:t>r </a:t>
            </a:r>
            <a:r>
              <a:rPr lang="en-US" sz="4400" dirty="0"/>
              <a:t>on its own</a:t>
            </a:r>
          </a:p>
          <a:p>
            <a:pPr marL="285693" indent="-285693">
              <a:spcAft>
                <a:spcPts val="600"/>
              </a:spcAft>
              <a:buFont typeface="Arial" panose="020B0604020202020204" pitchFamily="34" charset="0"/>
              <a:buChar char="•"/>
            </a:pPr>
            <a:r>
              <a:rPr lang="en-US" sz="4400" dirty="0"/>
              <a:t>Or not at all!</a:t>
            </a:r>
          </a:p>
        </p:txBody>
      </p:sp>
    </p:spTree>
    <p:extLst>
      <p:ext uri="{BB962C8B-B14F-4D97-AF65-F5344CB8AC3E}">
        <p14:creationId xmlns:p14="http://schemas.microsoft.com/office/powerpoint/2010/main" val="3816842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a:xfrm>
            <a:off x="838199" y="365125"/>
            <a:ext cx="10892481" cy="1325563"/>
          </a:xfrm>
        </p:spPr>
        <p:txBody>
          <a:bodyPr>
            <a:normAutofit/>
          </a:bodyPr>
          <a:lstStyle/>
          <a:p>
            <a:r>
              <a:rPr lang="en-US" dirty="0"/>
              <a:t>5. Minimize footnotes* and cross-references.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normAutofit/>
          </a:bodyPr>
          <a:lstStyle/>
          <a:p>
            <a:pPr marL="285693" indent="-285693">
              <a:spcAft>
                <a:spcPts val="600"/>
              </a:spcAft>
              <a:buFont typeface="Arial" panose="020B0604020202020204" pitchFamily="34" charset="0"/>
              <a:buChar char="•"/>
            </a:pPr>
            <a:r>
              <a:rPr lang="en-US" dirty="0"/>
              <a:t>Reintegrate footnote content in main text.</a:t>
            </a:r>
          </a:p>
          <a:p>
            <a:pPr marL="285693" indent="-285693">
              <a:spcAft>
                <a:spcPts val="600"/>
              </a:spcAft>
              <a:buFont typeface="Arial" panose="020B0604020202020204" pitchFamily="34" charset="0"/>
              <a:buChar char="•"/>
            </a:pPr>
            <a:r>
              <a:rPr lang="en-US" dirty="0"/>
              <a:t>Direct readers to an appendix.</a:t>
            </a:r>
          </a:p>
          <a:p>
            <a:pPr marL="285693" indent="-285693">
              <a:spcAft>
                <a:spcPts val="600"/>
              </a:spcAft>
              <a:buFont typeface="Arial" panose="020B0604020202020204" pitchFamily="34" charset="0"/>
              <a:buChar char="•"/>
            </a:pPr>
            <a:r>
              <a:rPr lang="en-US" dirty="0"/>
              <a:t>Briefly summarize cross-references.</a:t>
            </a:r>
          </a:p>
          <a:p>
            <a:pPr>
              <a:spcBef>
                <a:spcPts val="5099"/>
              </a:spcBef>
            </a:pPr>
            <a:r>
              <a:rPr lang="en-US" dirty="0"/>
              <a:t>*Use the automated footnote feature in Word.</a:t>
            </a:r>
          </a:p>
        </p:txBody>
      </p:sp>
    </p:spTree>
    <p:extLst>
      <p:ext uri="{BB962C8B-B14F-4D97-AF65-F5344CB8AC3E}">
        <p14:creationId xmlns:p14="http://schemas.microsoft.com/office/powerpoint/2010/main" val="4010029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76A749-9073-7749-8BB1-534F3294BC4C}"/>
              </a:ext>
            </a:extLst>
          </p:cNvPr>
          <p:cNvSpPr>
            <a:spLocks noGrp="1"/>
          </p:cNvSpPr>
          <p:nvPr>
            <p:ph type="title"/>
          </p:nvPr>
        </p:nvSpPr>
        <p:spPr/>
        <p:txBody>
          <a:bodyPr/>
          <a:lstStyle/>
          <a:p>
            <a:r>
              <a:rPr lang="en-US" dirty="0"/>
              <a:t>Content Types</a:t>
            </a:r>
          </a:p>
        </p:txBody>
      </p:sp>
      <p:sp>
        <p:nvSpPr>
          <p:cNvPr id="2" name="Content Placeholder 1">
            <a:extLst>
              <a:ext uri="{FF2B5EF4-FFF2-40B4-BE49-F238E27FC236}">
                <a16:creationId xmlns:a16="http://schemas.microsoft.com/office/drawing/2014/main" id="{FA3493A0-0233-E4AA-4DC4-982B7CEC483C}"/>
              </a:ext>
            </a:extLst>
          </p:cNvPr>
          <p:cNvSpPr>
            <a:spLocks noGrp="1"/>
          </p:cNvSpPr>
          <p:nvPr>
            <p:ph idx="1"/>
          </p:nvPr>
        </p:nvSpPr>
        <p:spPr/>
        <p:txBody>
          <a:bodyPr/>
          <a:lstStyle/>
          <a:p>
            <a:pPr marL="285693" indent="-285693">
              <a:spcAft>
                <a:spcPts val="600"/>
              </a:spcAft>
              <a:buFont typeface="Arial" panose="020B0604020202020204" pitchFamily="34" charset="0"/>
              <a:buChar char="•"/>
            </a:pPr>
            <a:r>
              <a:rPr lang="en-US" dirty="0"/>
              <a:t>Presentations</a:t>
            </a:r>
          </a:p>
          <a:p>
            <a:pPr marL="285693" indent="-285693">
              <a:spcAft>
                <a:spcPts val="600"/>
              </a:spcAft>
              <a:buFont typeface="Arial" panose="020B0604020202020204" pitchFamily="34" charset="0"/>
              <a:buChar char="•"/>
            </a:pPr>
            <a:r>
              <a:rPr lang="en-US" dirty="0"/>
              <a:t>Handouts and ancillary documents</a:t>
            </a:r>
          </a:p>
          <a:p>
            <a:pPr marL="285693" indent="-285693">
              <a:spcAft>
                <a:spcPts val="600"/>
              </a:spcAft>
              <a:buFont typeface="Arial" panose="020B0604020202020204" pitchFamily="34" charset="0"/>
              <a:buChar char="•"/>
            </a:pPr>
            <a:r>
              <a:rPr lang="en-US" dirty="0"/>
              <a:t>Email campaigns and marketing material</a:t>
            </a:r>
          </a:p>
          <a:p>
            <a:pPr marL="285693" indent="-285693">
              <a:spcAft>
                <a:spcPts val="600"/>
              </a:spcAft>
              <a:buFont typeface="Arial" panose="020B0604020202020204" pitchFamily="34" charset="0"/>
              <a:buChar char="•"/>
            </a:pPr>
            <a:r>
              <a:rPr lang="en-US" dirty="0"/>
              <a:t>Learning management systems (LMSs)</a:t>
            </a:r>
          </a:p>
        </p:txBody>
      </p:sp>
    </p:spTree>
    <p:extLst>
      <p:ext uri="{BB962C8B-B14F-4D97-AF65-F5344CB8AC3E}">
        <p14:creationId xmlns:p14="http://schemas.microsoft.com/office/powerpoint/2010/main" val="2436447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lstStyle/>
          <a:p>
            <a:r>
              <a:rPr lang="en-US" dirty="0"/>
              <a:t>How does plain language benefit </a:t>
            </a:r>
            <a:r>
              <a:rPr lang="en-US" i="1" dirty="0"/>
              <a:t>all </a:t>
            </a:r>
            <a:r>
              <a:rPr lang="en-US" dirty="0"/>
              <a:t>people?</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p:txBody>
          <a:bodyPr/>
          <a:lstStyle/>
          <a:p>
            <a:pPr algn="ctr"/>
            <a:r>
              <a:rPr lang="en-US" dirty="0"/>
              <a:t>When information follows the principles of plain language, everyone accesses the information easily. </a:t>
            </a:r>
          </a:p>
        </p:txBody>
      </p:sp>
      <p:pic>
        <p:nvPicPr>
          <p:cNvPr id="5" name="Picture 4">
            <a:extLst>
              <a:ext uri="{FF2B5EF4-FFF2-40B4-BE49-F238E27FC236}">
                <a16:creationId xmlns:a16="http://schemas.microsoft.com/office/drawing/2014/main" id="{C5415AD9-0260-7A28-F043-1642490C815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5998" y="3101153"/>
            <a:ext cx="4880004" cy="3255197"/>
          </a:xfrm>
          <a:prstGeom prst="rect">
            <a:avLst/>
          </a:prstGeom>
        </p:spPr>
      </p:pic>
    </p:spTree>
    <p:extLst>
      <p:ext uri="{BB962C8B-B14F-4D97-AF65-F5344CB8AC3E}">
        <p14:creationId xmlns:p14="http://schemas.microsoft.com/office/powerpoint/2010/main" val="3107172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Questions?</a:t>
            </a:r>
          </a:p>
        </p:txBody>
      </p:sp>
      <p:sp>
        <p:nvSpPr>
          <p:cNvPr id="3" name="Text Placeholder 2"/>
          <p:cNvSpPr>
            <a:spLocks noGrp="1"/>
          </p:cNvSpPr>
          <p:nvPr>
            <p:ph idx="1"/>
          </p:nvPr>
        </p:nvSpPr>
        <p:spPr/>
        <p:txBody>
          <a:bodyPr>
            <a:normAutofit/>
          </a:bodyPr>
          <a:lstStyle/>
          <a:p>
            <a:pPr>
              <a:spcAft>
                <a:spcPts val="1200"/>
              </a:spcAft>
            </a:pPr>
            <a:r>
              <a:rPr lang="en-US" sz="3600" dirty="0"/>
              <a:t>Please pu</a:t>
            </a:r>
            <a:r>
              <a:rPr lang="en-US" dirty="0"/>
              <a:t>t your questions in the chat.</a:t>
            </a:r>
          </a:p>
          <a:p>
            <a:pPr>
              <a:spcAft>
                <a:spcPts val="1200"/>
              </a:spcAft>
            </a:pPr>
            <a:r>
              <a:rPr lang="en-US" dirty="0"/>
              <a:t>If you have questions later, please email me at areff@wested.org.</a:t>
            </a:r>
          </a:p>
          <a:p>
            <a:pPr>
              <a:spcBef>
                <a:spcPts val="4800"/>
              </a:spcBef>
              <a:spcAft>
                <a:spcPts val="1200"/>
              </a:spcAft>
            </a:pPr>
            <a:r>
              <a:rPr lang="en-US" sz="5400" dirty="0"/>
              <a:t>	Thank you!</a:t>
            </a:r>
          </a:p>
        </p:txBody>
      </p:sp>
    </p:spTree>
    <p:extLst>
      <p:ext uri="{BB962C8B-B14F-4D97-AF65-F5344CB8AC3E}">
        <p14:creationId xmlns:p14="http://schemas.microsoft.com/office/powerpoint/2010/main" val="2943390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00BEC6-C58F-6940-D88C-223D3DD79CFC}"/>
              </a:ext>
            </a:extLst>
          </p:cNvPr>
          <p:cNvSpPr>
            <a:spLocks noGrp="1"/>
          </p:cNvSpPr>
          <p:nvPr>
            <p:ph type="title"/>
          </p:nvPr>
        </p:nvSpPr>
        <p:spPr/>
        <p:txBody>
          <a:bodyPr/>
          <a:lstStyle/>
          <a:p>
            <a:r>
              <a:rPr lang="en-US" dirty="0"/>
              <a:t>What is plain language?</a:t>
            </a:r>
          </a:p>
        </p:txBody>
      </p:sp>
      <p:sp>
        <p:nvSpPr>
          <p:cNvPr id="5" name="Content Placeholder 4">
            <a:extLst>
              <a:ext uri="{FF2B5EF4-FFF2-40B4-BE49-F238E27FC236}">
                <a16:creationId xmlns:a16="http://schemas.microsoft.com/office/drawing/2014/main" id="{E30D5F1C-D45E-FF54-C158-0A9CA7A92023}"/>
              </a:ext>
            </a:extLst>
          </p:cNvPr>
          <p:cNvSpPr>
            <a:spLocks noGrp="1"/>
          </p:cNvSpPr>
          <p:nvPr>
            <p:ph idx="1"/>
          </p:nvPr>
        </p:nvSpPr>
        <p:spPr/>
        <p:txBody>
          <a:bodyPr>
            <a:normAutofit/>
          </a:bodyPr>
          <a:lstStyle/>
          <a:p>
            <a:r>
              <a:rPr lang="en-US" dirty="0"/>
              <a:t>“A communication is in plain language if its wording, structure, and design are so clear that the intended readers can easily find what they need, understand what they find, and use that information.”</a:t>
            </a:r>
          </a:p>
          <a:p>
            <a:pPr algn="r"/>
            <a:r>
              <a:rPr lang="en-US" dirty="0"/>
              <a:t>– </a:t>
            </a:r>
            <a:r>
              <a:rPr lang="en-US" dirty="0">
                <a:hlinkClick r:id="rId3">
                  <a:extLst>
                    <a:ext uri="{A12FA001-AC4F-418D-AE19-62706E023703}">
                      <ahyp:hlinkClr xmlns:ahyp="http://schemas.microsoft.com/office/drawing/2018/hyperlinkcolor" val="tx"/>
                    </a:ext>
                  </a:extLst>
                </a:hlinkClick>
              </a:rPr>
              <a:t>Center for Plain Language</a:t>
            </a:r>
            <a:endParaRPr lang="en-US" dirty="0"/>
          </a:p>
        </p:txBody>
      </p:sp>
    </p:spTree>
    <p:extLst>
      <p:ext uri="{BB962C8B-B14F-4D97-AF65-F5344CB8AC3E}">
        <p14:creationId xmlns:p14="http://schemas.microsoft.com/office/powerpoint/2010/main" val="1214432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76896A-DE4C-AB48-86E7-8E984E2A41A7}"/>
              </a:ext>
            </a:extLst>
          </p:cNvPr>
          <p:cNvSpPr>
            <a:spLocks noGrp="1"/>
          </p:cNvSpPr>
          <p:nvPr>
            <p:ph type="title"/>
          </p:nvPr>
        </p:nvSpPr>
        <p:spPr/>
        <p:txBody>
          <a:bodyPr/>
          <a:lstStyle/>
          <a:p>
            <a:r>
              <a:rPr lang="en-US" dirty="0"/>
              <a:t>Why plain language?</a:t>
            </a:r>
          </a:p>
        </p:txBody>
      </p:sp>
      <p:sp>
        <p:nvSpPr>
          <p:cNvPr id="7" name="Content Placeholder 6">
            <a:extLst>
              <a:ext uri="{FF2B5EF4-FFF2-40B4-BE49-F238E27FC236}">
                <a16:creationId xmlns:a16="http://schemas.microsoft.com/office/drawing/2014/main" id="{C9A8B64D-83A0-4B46-BDD7-B15869442F1E}"/>
              </a:ext>
            </a:extLst>
          </p:cNvPr>
          <p:cNvSpPr>
            <a:spLocks noGrp="1"/>
          </p:cNvSpPr>
          <p:nvPr>
            <p:ph idx="1"/>
          </p:nvPr>
        </p:nvSpPr>
        <p:spPr>
          <a:xfrm>
            <a:off x="1009264" y="2212258"/>
            <a:ext cx="10515600" cy="3618220"/>
          </a:xfrm>
        </p:spPr>
        <p:txBody>
          <a:bodyPr>
            <a:normAutofit/>
          </a:bodyPr>
          <a:lstStyle/>
          <a:p>
            <a:pPr algn="ctr"/>
            <a:r>
              <a:rPr lang="en-US" dirty="0"/>
              <a:t>It’s not just about compliance! </a:t>
            </a:r>
          </a:p>
          <a:p>
            <a:pPr algn="ctr"/>
            <a:r>
              <a:rPr lang="en-US" sz="5400" dirty="0"/>
              <a:t>It’s just good practice.</a:t>
            </a:r>
          </a:p>
        </p:txBody>
      </p:sp>
    </p:spTree>
    <p:extLst>
      <p:ext uri="{BB962C8B-B14F-4D97-AF65-F5344CB8AC3E}">
        <p14:creationId xmlns:p14="http://schemas.microsoft.com/office/powerpoint/2010/main" val="3130872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76896A-DE4C-AB48-86E7-8E984E2A41A7}"/>
              </a:ext>
            </a:extLst>
          </p:cNvPr>
          <p:cNvSpPr>
            <a:spLocks noGrp="1"/>
          </p:cNvSpPr>
          <p:nvPr>
            <p:ph type="title"/>
          </p:nvPr>
        </p:nvSpPr>
        <p:spPr/>
        <p:txBody>
          <a:bodyPr>
            <a:normAutofit/>
          </a:bodyPr>
          <a:lstStyle/>
          <a:p>
            <a:r>
              <a:rPr lang="en-US" dirty="0"/>
              <a:t>Who benefits when writers use plain language?</a:t>
            </a:r>
          </a:p>
        </p:txBody>
      </p:sp>
      <p:sp>
        <p:nvSpPr>
          <p:cNvPr id="7" name="Content Placeholder 6">
            <a:extLst>
              <a:ext uri="{FF2B5EF4-FFF2-40B4-BE49-F238E27FC236}">
                <a16:creationId xmlns:a16="http://schemas.microsoft.com/office/drawing/2014/main" id="{C9A8B64D-83A0-4B46-BDD7-B15869442F1E}"/>
              </a:ext>
            </a:extLst>
          </p:cNvPr>
          <p:cNvSpPr>
            <a:spLocks noGrp="1"/>
          </p:cNvSpPr>
          <p:nvPr>
            <p:ph idx="1"/>
          </p:nvPr>
        </p:nvSpPr>
        <p:spPr>
          <a:xfrm>
            <a:off x="876528" y="2017726"/>
            <a:ext cx="10515600" cy="2433362"/>
          </a:xfrm>
        </p:spPr>
        <p:txBody>
          <a:bodyPr numCol="2">
            <a:noAutofit/>
          </a:bodyPr>
          <a:lstStyle/>
          <a:p>
            <a:pPr marL="285693" indent="-285693">
              <a:spcAft>
                <a:spcPts val="600"/>
              </a:spcAft>
              <a:buFont typeface="Arial" panose="020B0604020202020204" pitchFamily="34" charset="0"/>
              <a:buChar char="•"/>
            </a:pPr>
            <a:r>
              <a:rPr lang="en-US" dirty="0"/>
              <a:t>Editors</a:t>
            </a:r>
          </a:p>
          <a:p>
            <a:pPr marL="285693" indent="-285693">
              <a:spcAft>
                <a:spcPts val="600"/>
              </a:spcAft>
              <a:buFont typeface="Arial" panose="020B0604020202020204" pitchFamily="34" charset="0"/>
              <a:buChar char="•"/>
            </a:pPr>
            <a:r>
              <a:rPr lang="en-US" dirty="0"/>
              <a:t>Graphic designers</a:t>
            </a:r>
          </a:p>
          <a:p>
            <a:pPr marL="285693" indent="-285693">
              <a:spcAft>
                <a:spcPts val="600"/>
              </a:spcAft>
              <a:buFont typeface="Arial" panose="020B0604020202020204" pitchFamily="34" charset="0"/>
              <a:buChar char="•"/>
            </a:pPr>
            <a:r>
              <a:rPr lang="en-US" dirty="0"/>
              <a:t>Project managers</a:t>
            </a:r>
          </a:p>
          <a:p>
            <a:pPr marL="285693" indent="-285693">
              <a:spcAft>
                <a:spcPts val="600"/>
              </a:spcAft>
              <a:buFont typeface="Arial" panose="020B0604020202020204" pitchFamily="34" charset="0"/>
              <a:buChar char="•"/>
            </a:pPr>
            <a:r>
              <a:rPr lang="en-US" dirty="0"/>
              <a:t>Reviewers</a:t>
            </a:r>
          </a:p>
          <a:p>
            <a:pPr marL="285693" indent="-285693">
              <a:spcAft>
                <a:spcPts val="600"/>
              </a:spcAft>
              <a:buFont typeface="Arial" panose="020B0604020202020204" pitchFamily="34" charset="0"/>
              <a:buChar char="•"/>
            </a:pPr>
            <a:r>
              <a:rPr lang="en-US" dirty="0"/>
              <a:t>Proofreaders</a:t>
            </a:r>
          </a:p>
          <a:p>
            <a:pPr marL="285693" indent="-285693">
              <a:spcAft>
                <a:spcPts val="600"/>
              </a:spcAft>
              <a:buFont typeface="Arial" panose="020B0604020202020204" pitchFamily="34" charset="0"/>
              <a:buChar char="•"/>
            </a:pPr>
            <a:r>
              <a:rPr lang="en-US" dirty="0"/>
              <a:t>Coordinators</a:t>
            </a:r>
          </a:p>
          <a:p>
            <a:pPr marL="285693" indent="-285693">
              <a:spcAft>
                <a:spcPts val="600"/>
              </a:spcAft>
              <a:buFont typeface="Arial" panose="020B0604020202020204" pitchFamily="34" charset="0"/>
              <a:buChar char="•"/>
            </a:pPr>
            <a:r>
              <a:rPr lang="en-US" dirty="0"/>
              <a:t>Clients</a:t>
            </a:r>
          </a:p>
          <a:p>
            <a:pPr marL="285693" indent="-285693">
              <a:spcAft>
                <a:spcPts val="600"/>
              </a:spcAft>
              <a:buFont typeface="Arial" panose="020B0604020202020204" pitchFamily="34" charset="0"/>
              <a:buChar char="•"/>
            </a:pPr>
            <a:r>
              <a:rPr lang="en-US" dirty="0"/>
              <a:t>Consumers</a:t>
            </a:r>
          </a:p>
        </p:txBody>
      </p:sp>
    </p:spTree>
    <p:extLst>
      <p:ext uri="{BB962C8B-B14F-4D97-AF65-F5344CB8AC3E}">
        <p14:creationId xmlns:p14="http://schemas.microsoft.com/office/powerpoint/2010/main" val="104308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5BBA3-2B3A-6A47-9CC6-0AC0DEEBF53D}"/>
              </a:ext>
            </a:extLst>
          </p:cNvPr>
          <p:cNvSpPr>
            <a:spLocks noGrp="1"/>
          </p:cNvSpPr>
          <p:nvPr>
            <p:ph type="title"/>
          </p:nvPr>
        </p:nvSpPr>
        <p:spPr/>
        <p:txBody>
          <a:bodyPr>
            <a:normAutofit/>
          </a:bodyPr>
          <a:lstStyle/>
          <a:p>
            <a:r>
              <a:rPr lang="en-US" dirty="0"/>
              <a:t>Legislative background of plain language in the United States</a:t>
            </a:r>
          </a:p>
        </p:txBody>
      </p:sp>
      <p:sp>
        <p:nvSpPr>
          <p:cNvPr id="2" name="Content Placeholder 1">
            <a:extLst>
              <a:ext uri="{FF2B5EF4-FFF2-40B4-BE49-F238E27FC236}">
                <a16:creationId xmlns:a16="http://schemas.microsoft.com/office/drawing/2014/main" id="{53AF14E1-EF43-B14D-8BE1-6C66FCAE92E8}"/>
              </a:ext>
            </a:extLst>
          </p:cNvPr>
          <p:cNvSpPr>
            <a:spLocks noGrp="1"/>
          </p:cNvSpPr>
          <p:nvPr>
            <p:ph idx="1"/>
          </p:nvPr>
        </p:nvSpPr>
        <p:spPr>
          <a:xfrm>
            <a:off x="876528" y="2014654"/>
            <a:ext cx="10515600" cy="4184534"/>
          </a:xfrm>
        </p:spPr>
        <p:txBody>
          <a:bodyPr>
            <a:normAutofit/>
          </a:bodyPr>
          <a:lstStyle/>
          <a:p>
            <a:pPr marL="285693" indent="-285693">
              <a:spcAft>
                <a:spcPts val="1200"/>
              </a:spcAft>
              <a:buFont typeface="Arial" panose="020B0604020202020204" pitchFamily="34" charset="0"/>
              <a:buChar char="•"/>
            </a:pPr>
            <a:r>
              <a:rPr lang="en-US" dirty="0"/>
              <a:t>Influenced by the UK Plain English Campaign (since 1979)</a:t>
            </a:r>
          </a:p>
          <a:p>
            <a:pPr marL="285693" indent="-285693">
              <a:spcAft>
                <a:spcPts val="1200"/>
              </a:spcAft>
              <a:buFont typeface="Arial" panose="020B0604020202020204" pitchFamily="34" charset="0"/>
              <a:buChar char="•"/>
            </a:pPr>
            <a:r>
              <a:rPr lang="en-US" dirty="0">
                <a:hlinkClick r:id="rId3"/>
              </a:rPr>
              <a:t>Plain Writing Act of 2010</a:t>
            </a:r>
            <a:endParaRPr lang="en-US" dirty="0"/>
          </a:p>
          <a:p>
            <a:pPr marL="742801" lvl="1" indent="-285693">
              <a:spcAft>
                <a:spcPts val="1200"/>
              </a:spcAft>
              <a:buFont typeface="Arial" panose="020B0604020202020204" pitchFamily="34" charset="0"/>
              <a:buChar char="•"/>
            </a:pPr>
            <a:r>
              <a:rPr lang="en-US" sz="2800" b="0" i="0" dirty="0">
                <a:solidFill>
                  <a:srgbClr val="01203B"/>
                </a:solidFill>
                <a:effectLst/>
                <a:latin typeface="Roboto" panose="02000000000000000000" pitchFamily="2" charset="0"/>
              </a:rPr>
              <a:t>“An act to enhance citizen access to Government information and services by establishing that Government documents issued to the public must be written clearly”</a:t>
            </a:r>
            <a:endParaRPr lang="en-US" sz="2800" dirty="0"/>
          </a:p>
          <a:p>
            <a:pPr marL="285693" indent="-285693">
              <a:spcAft>
                <a:spcPts val="1200"/>
              </a:spcAft>
              <a:buFont typeface="Arial" panose="020B0604020202020204" pitchFamily="34" charset="0"/>
              <a:buChar char="•"/>
            </a:pPr>
            <a:r>
              <a:rPr lang="en-US" dirty="0"/>
              <a:t>U.S. federal guidelines: </a:t>
            </a:r>
            <a:r>
              <a:rPr lang="en-US" dirty="0">
                <a:hlinkClick r:id="rId4"/>
              </a:rPr>
              <a:t>plainlanguage.gov</a:t>
            </a:r>
            <a:r>
              <a:rPr lang="en-US" dirty="0"/>
              <a:t>   </a:t>
            </a:r>
          </a:p>
          <a:p>
            <a:endParaRPr lang="en-US" dirty="0"/>
          </a:p>
        </p:txBody>
      </p:sp>
    </p:spTree>
    <p:extLst>
      <p:ext uri="{BB962C8B-B14F-4D97-AF65-F5344CB8AC3E}">
        <p14:creationId xmlns:p14="http://schemas.microsoft.com/office/powerpoint/2010/main" val="302350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DC2ECA-6088-DE09-6FD8-43480F8007D8}"/>
              </a:ext>
            </a:extLst>
          </p:cNvPr>
          <p:cNvSpPr>
            <a:spLocks noGrp="1"/>
          </p:cNvSpPr>
          <p:nvPr>
            <p:ph type="title"/>
          </p:nvPr>
        </p:nvSpPr>
        <p:spPr/>
        <p:txBody>
          <a:bodyPr/>
          <a:lstStyle/>
          <a:p>
            <a:r>
              <a:rPr lang="en-US" dirty="0"/>
              <a:t>So how do we apply plain language?</a:t>
            </a:r>
          </a:p>
        </p:txBody>
      </p:sp>
      <p:sp>
        <p:nvSpPr>
          <p:cNvPr id="5" name="Content Placeholder 4">
            <a:extLst>
              <a:ext uri="{FF2B5EF4-FFF2-40B4-BE49-F238E27FC236}">
                <a16:creationId xmlns:a16="http://schemas.microsoft.com/office/drawing/2014/main" id="{B7D4E033-CB9B-3FF9-C2A0-202911D607BC}"/>
              </a:ext>
            </a:extLst>
          </p:cNvPr>
          <p:cNvSpPr>
            <a:spLocks noGrp="1"/>
          </p:cNvSpPr>
          <p:nvPr>
            <p:ph idx="1"/>
          </p:nvPr>
        </p:nvSpPr>
        <p:spPr>
          <a:xfrm>
            <a:off x="876528" y="2168866"/>
            <a:ext cx="10515600" cy="4030322"/>
          </a:xfrm>
        </p:spPr>
        <p:txBody>
          <a:bodyPr/>
          <a:lstStyle/>
          <a:p>
            <a:pPr algn="ctr"/>
            <a:r>
              <a:rPr lang="en-US" sz="4400" dirty="0"/>
              <a:t>#1 Rule of Accessibility: </a:t>
            </a:r>
          </a:p>
          <a:p>
            <a:pPr algn="ctr"/>
            <a:r>
              <a:rPr lang="en-US" sz="6000" dirty="0"/>
              <a:t>Plan from the start!</a:t>
            </a:r>
          </a:p>
        </p:txBody>
      </p:sp>
    </p:spTree>
    <p:extLst>
      <p:ext uri="{BB962C8B-B14F-4D97-AF65-F5344CB8AC3E}">
        <p14:creationId xmlns:p14="http://schemas.microsoft.com/office/powerpoint/2010/main" val="33887717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3b39dbbb1bbac64a4da778907122cc624b4f7b10"/>
</p:tagLst>
</file>

<file path=ppt/theme/theme1.xml><?xml version="1.0" encoding="utf-8"?>
<a:theme xmlns:a="http://schemas.openxmlformats.org/drawingml/2006/main" name="ASC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rystal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 2022 Template" id="{98424D4D-B9F3-4050-BBB8-25E7B7D9FA37}" vid="{8CDE0F91-3A20-447F-8F91-9AF6FF96A9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C36DB74D35BF488CE7CFEEBBD795DF" ma:contentTypeVersion="14" ma:contentTypeDescription="Create a new document." ma:contentTypeScope="" ma:versionID="441dd24848cddd5dbf09f534a1187815">
  <xsd:schema xmlns:xsd="http://www.w3.org/2001/XMLSchema" xmlns:xs="http://www.w3.org/2001/XMLSchema" xmlns:p="http://schemas.microsoft.com/office/2006/metadata/properties" xmlns:ns3="aa99e2c4-fd84-4baa-9483-9350f99eb7b3" xmlns:ns4="d0cfc480-e182-4779-9ff4-0b255a0f4d16" targetNamespace="http://schemas.microsoft.com/office/2006/metadata/properties" ma:root="true" ma:fieldsID="d1c14132b71ea158d5b99982c8150ceb" ns3:_="" ns4:_="">
    <xsd:import namespace="aa99e2c4-fd84-4baa-9483-9350f99eb7b3"/>
    <xsd:import namespace="d0cfc480-e182-4779-9ff4-0b255a0f4d1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9e2c4-fd84-4baa-9483-9350f99eb7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fc480-e182-4779-9ff4-0b255a0f4d1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07755C-2903-4802-BAF5-73992E132DA2}">
  <ds:schemaRefs>
    <ds:schemaRef ds:uri="http://purl.org/dc/term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dcmitype/"/>
    <ds:schemaRef ds:uri="aa99e2c4-fd84-4baa-9483-9350f99eb7b3"/>
    <ds:schemaRef ds:uri="http://schemas.microsoft.com/office/2006/metadata/properties"/>
    <ds:schemaRef ds:uri="http://purl.org/dc/elements/1.1/"/>
    <ds:schemaRef ds:uri="d0cfc480-e182-4779-9ff4-0b255a0f4d16"/>
  </ds:schemaRefs>
</ds:datastoreItem>
</file>

<file path=customXml/itemProps2.xml><?xml version="1.0" encoding="utf-8"?>
<ds:datastoreItem xmlns:ds="http://schemas.openxmlformats.org/officeDocument/2006/customXml" ds:itemID="{7D091DB6-1274-4CBB-B811-5DB6429912EF}">
  <ds:schemaRefs>
    <ds:schemaRef ds:uri="http://schemas.microsoft.com/sharepoint/v3/contenttype/forms"/>
  </ds:schemaRefs>
</ds:datastoreItem>
</file>

<file path=customXml/itemProps3.xml><?xml version="1.0" encoding="utf-8"?>
<ds:datastoreItem xmlns:ds="http://schemas.openxmlformats.org/officeDocument/2006/customXml" ds:itemID="{922B12FD-39A1-4B35-A5FE-4C043A6E3A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99e2c4-fd84-4baa-9483-9350f99eb7b3"/>
    <ds:schemaRef ds:uri="d0cfc480-e182-4779-9ff4-0b255a0f4d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ASC 2022 Template</Template>
  <TotalTime>270</TotalTime>
  <Words>7606</Words>
  <Application>Microsoft Office PowerPoint</Application>
  <PresentationFormat>Widescreen</PresentationFormat>
  <Paragraphs>857</Paragraphs>
  <Slides>48</Slides>
  <Notes>48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Klavika Bold</vt:lpstr>
      <vt:lpstr>System Font Regular</vt:lpstr>
      <vt:lpstr>Arial</vt:lpstr>
      <vt:lpstr>Calibri</vt:lpstr>
      <vt:lpstr>Georgia</vt:lpstr>
      <vt:lpstr>Helvetica</vt:lpstr>
      <vt:lpstr>Roboto</vt:lpstr>
      <vt:lpstr>Symbol</vt:lpstr>
      <vt:lpstr>Times New Roman</vt:lpstr>
      <vt:lpstr>Wingdings</vt:lpstr>
      <vt:lpstr>ASC Theme</vt:lpstr>
      <vt:lpstr>Plain Language Basics:  Creating Content That Is Accessible to All</vt:lpstr>
      <vt:lpstr>Session Handout</vt:lpstr>
      <vt:lpstr>Sr. Accessibility Designer</vt:lpstr>
      <vt:lpstr>Please hold questions until the end.</vt:lpstr>
      <vt:lpstr>What is plain language?</vt:lpstr>
      <vt:lpstr>Why plain language?</vt:lpstr>
      <vt:lpstr>Who benefits when writers use plain language?</vt:lpstr>
      <vt:lpstr>Legislative background of plain language in the United States</vt:lpstr>
      <vt:lpstr>So how do we apply plain language?</vt:lpstr>
      <vt:lpstr>How?</vt:lpstr>
      <vt:lpstr>Audience</vt:lpstr>
      <vt:lpstr>Consider jargon and abbreviations carefully.</vt:lpstr>
      <vt:lpstr>Use “you” and “we” pronouns consistently.</vt:lpstr>
      <vt:lpstr>Organization</vt:lpstr>
      <vt:lpstr>1. Use section headings, subheadings, and lists.</vt:lpstr>
      <vt:lpstr>Headings and lists: Bad [see handout]</vt:lpstr>
      <vt:lpstr>Headings and lists: Good [see handout]</vt:lpstr>
      <vt:lpstr>2. Limit the number of heading levels.</vt:lpstr>
      <vt:lpstr>3. Use consistent font and style for headings within levels.</vt:lpstr>
      <vt:lpstr>4. Limit the use of multilevel lists.</vt:lpstr>
      <vt:lpstr>Multilevel lists: Bad [see handout]</vt:lpstr>
      <vt:lpstr>Multilevel lists: Good [see handout]</vt:lpstr>
      <vt:lpstr>Word Choice</vt:lpstr>
      <vt:lpstr>1. Avoid abbreviations and jargon.</vt:lpstr>
      <vt:lpstr>2. Use short words and phrases.</vt:lpstr>
      <vt:lpstr>3. Avoid nonessential adjectives and adverbs.</vt:lpstr>
      <vt:lpstr>3. Avoid nonessential adjectives and adverbs. (continued)</vt:lpstr>
      <vt:lpstr>4. Keep modifying words close to the words they modify.</vt:lpstr>
      <vt:lpstr>4. Keep modifying words close to the words they modify. (continued)</vt:lpstr>
      <vt:lpstr>5. Use transition words.</vt:lpstr>
      <vt:lpstr>6. Avoid the dirty dozen.</vt:lpstr>
      <vt:lpstr>Clarity</vt:lpstr>
      <vt:lpstr>1. Use short sections, paragraphs, and sentences.</vt:lpstr>
      <vt:lpstr>2. Use active voice and present tense.</vt:lpstr>
      <vt:lpstr>3. Avoid e.g. and i.e. </vt:lpstr>
      <vt:lpstr>4. Avoid ambiguous punctuation. </vt:lpstr>
      <vt:lpstr>Avoid slashes. </vt:lpstr>
      <vt:lpstr>Avoid and/or. </vt:lpstr>
      <vt:lpstr>Avoid parenthetical plural. </vt:lpstr>
      <vt:lpstr>Design</vt:lpstr>
      <vt:lpstr>1. Use short chunks, lists, and tables.</vt:lpstr>
      <vt:lpstr>2. Use standard bullets.</vt:lpstr>
      <vt:lpstr>3. Use numbered lists purposefully.</vt:lpstr>
      <vt:lpstr>4. Use simple formatting for emphasis.</vt:lpstr>
      <vt:lpstr>5. Minimize footnotes* and cross-references.</vt:lpstr>
      <vt:lpstr>Content Types</vt:lpstr>
      <vt:lpstr>How does plain language benefit all people?</vt:lpstr>
      <vt:lpstr>Questions?</vt:lpstr>
    </vt:vector>
  </TitlesOfParts>
  <Company>WATC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Krystal Iseminger</dc:creator>
  <cp:lastModifiedBy>Amy Reff</cp:lastModifiedBy>
  <cp:revision>73</cp:revision>
  <cp:lastPrinted>2018-08-30T12:52:16Z</cp:lastPrinted>
  <dcterms:created xsi:type="dcterms:W3CDTF">2022-03-21T15:30:42Z</dcterms:created>
  <dcterms:modified xsi:type="dcterms:W3CDTF">2023-05-30T17:22:52Z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0x0101007AC36DB74D35BF488CE7CFEEBBD795DF</vt:lpwstr>
  </property>
  <property fmtid="{D5CDD505-2E9C-101B-9397-08002B2CF9AE}" pid="3" name="MediaServiceImageTags">
    <vt:lpwstr/>
  </property>
</Properties>
</file>