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4"/>
  </p:sldMasterIdLst>
  <p:notesMasterIdLst>
    <p:notesMasterId r:id="rId64"/>
  </p:notesMasterIdLst>
  <p:handoutMasterIdLst>
    <p:handoutMasterId r:id="rId65"/>
  </p:handoutMasterIdLst>
  <p:sldIdLst>
    <p:sldId id="287" r:id="rId5"/>
    <p:sldId id="337" r:id="rId6"/>
    <p:sldId id="338" r:id="rId7"/>
    <p:sldId id="310" r:id="rId8"/>
    <p:sldId id="288" r:id="rId9"/>
    <p:sldId id="289" r:id="rId10"/>
    <p:sldId id="290" r:id="rId11"/>
    <p:sldId id="292" r:id="rId12"/>
    <p:sldId id="291" r:id="rId13"/>
    <p:sldId id="344" r:id="rId14"/>
    <p:sldId id="345" r:id="rId15"/>
    <p:sldId id="303" r:id="rId16"/>
    <p:sldId id="297" r:id="rId17"/>
    <p:sldId id="304" r:id="rId18"/>
    <p:sldId id="312" r:id="rId19"/>
    <p:sldId id="293" r:id="rId20"/>
    <p:sldId id="298" r:id="rId21"/>
    <p:sldId id="294" r:id="rId22"/>
    <p:sldId id="296" r:id="rId23"/>
    <p:sldId id="306" r:id="rId24"/>
    <p:sldId id="305" r:id="rId25"/>
    <p:sldId id="311" r:id="rId26"/>
    <p:sldId id="299" r:id="rId27"/>
    <p:sldId id="300" r:id="rId28"/>
    <p:sldId id="309" r:id="rId29"/>
    <p:sldId id="307" r:id="rId30"/>
    <p:sldId id="308" r:id="rId31"/>
    <p:sldId id="325" r:id="rId32"/>
    <p:sldId id="328" r:id="rId33"/>
    <p:sldId id="327" r:id="rId34"/>
    <p:sldId id="326" r:id="rId35"/>
    <p:sldId id="324" r:id="rId36"/>
    <p:sldId id="329" r:id="rId37"/>
    <p:sldId id="330" r:id="rId38"/>
    <p:sldId id="336" r:id="rId39"/>
    <p:sldId id="331" r:id="rId40"/>
    <p:sldId id="333" r:id="rId41"/>
    <p:sldId id="335" r:id="rId42"/>
    <p:sldId id="332" r:id="rId43"/>
    <p:sldId id="334" r:id="rId44"/>
    <p:sldId id="301" r:id="rId45"/>
    <p:sldId id="302" r:id="rId46"/>
    <p:sldId id="322" r:id="rId47"/>
    <p:sldId id="317" r:id="rId48"/>
    <p:sldId id="318" r:id="rId49"/>
    <p:sldId id="313" r:id="rId50"/>
    <p:sldId id="314" r:id="rId51"/>
    <p:sldId id="319" r:id="rId52"/>
    <p:sldId id="315" r:id="rId53"/>
    <p:sldId id="295" r:id="rId54"/>
    <p:sldId id="323" r:id="rId55"/>
    <p:sldId id="316" r:id="rId56"/>
    <p:sldId id="339" r:id="rId57"/>
    <p:sldId id="340" r:id="rId58"/>
    <p:sldId id="341" r:id="rId59"/>
    <p:sldId id="342" r:id="rId60"/>
    <p:sldId id="343" r:id="rId61"/>
    <p:sldId id="321" r:id="rId62"/>
    <p:sldId id="285" r:id="rId63"/>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AAF7A8-C16B-4B27-9DA3-DB4C13D1D7D8}">
          <p14:sldIdLst>
            <p14:sldId id="287"/>
            <p14:sldId id="337"/>
            <p14:sldId id="338"/>
            <p14:sldId id="310"/>
            <p14:sldId id="288"/>
            <p14:sldId id="289"/>
            <p14:sldId id="290"/>
            <p14:sldId id="292"/>
            <p14:sldId id="291"/>
            <p14:sldId id="344"/>
            <p14:sldId id="345"/>
            <p14:sldId id="303"/>
            <p14:sldId id="297"/>
            <p14:sldId id="304"/>
            <p14:sldId id="312"/>
            <p14:sldId id="293"/>
            <p14:sldId id="298"/>
            <p14:sldId id="294"/>
            <p14:sldId id="296"/>
            <p14:sldId id="306"/>
            <p14:sldId id="305"/>
            <p14:sldId id="311"/>
            <p14:sldId id="299"/>
            <p14:sldId id="300"/>
            <p14:sldId id="309"/>
            <p14:sldId id="307"/>
            <p14:sldId id="308"/>
            <p14:sldId id="325"/>
            <p14:sldId id="328"/>
            <p14:sldId id="327"/>
            <p14:sldId id="326"/>
            <p14:sldId id="324"/>
            <p14:sldId id="329"/>
            <p14:sldId id="330"/>
            <p14:sldId id="336"/>
            <p14:sldId id="331"/>
            <p14:sldId id="333"/>
            <p14:sldId id="335"/>
            <p14:sldId id="332"/>
            <p14:sldId id="334"/>
            <p14:sldId id="301"/>
            <p14:sldId id="302"/>
            <p14:sldId id="322"/>
            <p14:sldId id="317"/>
            <p14:sldId id="318"/>
            <p14:sldId id="313"/>
            <p14:sldId id="314"/>
            <p14:sldId id="319"/>
            <p14:sldId id="315"/>
            <p14:sldId id="295"/>
            <p14:sldId id="323"/>
            <p14:sldId id="316"/>
            <p14:sldId id="339"/>
            <p14:sldId id="340"/>
            <p14:sldId id="341"/>
            <p14:sldId id="342"/>
            <p14:sldId id="343"/>
            <p14:sldId id="321"/>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11"/>
    <a:srgbClr val="FFDD71"/>
    <a:srgbClr val="FFCE33"/>
    <a:srgbClr val="FFF1C5"/>
    <a:srgbClr val="BC8F00"/>
    <a:srgbClr val="FFC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80243" autoAdjust="0"/>
  </p:normalViewPr>
  <p:slideViewPr>
    <p:cSldViewPr snapToGrid="0">
      <p:cViewPr varScale="1">
        <p:scale>
          <a:sx n="91" d="100"/>
          <a:sy n="91" d="100"/>
        </p:scale>
        <p:origin x="1350" y="90"/>
      </p:cViewPr>
      <p:guideLst/>
    </p:cSldViewPr>
  </p:slideViewPr>
  <p:notesTextViewPr>
    <p:cViewPr>
      <p:scale>
        <a:sx n="1" d="1"/>
        <a:sy n="1" d="1"/>
      </p:scale>
      <p:origin x="0" y="0"/>
    </p:cViewPr>
  </p:notesTextViewPr>
  <p:notesViewPr>
    <p:cSldViewPr snapToGrid="0">
      <p:cViewPr varScale="1">
        <p:scale>
          <a:sx n="83" d="100"/>
          <a:sy n="83" d="100"/>
        </p:scale>
        <p:origin x="255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B5CA39-F6CF-42AE-994C-0890D38FFA35}" type="datetimeFigureOut">
              <a:rPr lang="en-US" smtClean="0"/>
              <a:t>3/31/2023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7FFADA-8BE9-4D57-80FE-FC8FD2912646}" type="slidenum">
              <a:rPr lang="en-US" smtClean="0"/>
              <a:t>‹#›</a:t>
            </a:fld>
            <a:endParaRPr lang="en-US" dirty="0"/>
          </a:p>
        </p:txBody>
      </p:sp>
    </p:spTree>
    <p:extLst>
      <p:ext uri="{BB962C8B-B14F-4D97-AF65-F5344CB8AC3E}">
        <p14:creationId xmlns:p14="http://schemas.microsoft.com/office/powerpoint/2010/main" val="314764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C275E-5E36-47CD-9935-FECCC0032256}" type="datetimeFigureOut">
              <a:rPr lang="en-US" smtClean="0"/>
              <a:t>3/31/2023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C1089-EA67-4D5F-9DDA-BDBB90930DA0}" type="slidenum">
              <a:rPr lang="en-US" smtClean="0"/>
              <a:t>‹#›</a:t>
            </a:fld>
            <a:endParaRPr lang="en-US" dirty="0"/>
          </a:p>
        </p:txBody>
      </p:sp>
    </p:spTree>
    <p:extLst>
      <p:ext uri="{BB962C8B-B14F-4D97-AF65-F5344CB8AC3E}">
        <p14:creationId xmlns:p14="http://schemas.microsoft.com/office/powerpoint/2010/main" val="324867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1</a:t>
            </a:fld>
            <a:endParaRPr lang="en-US" dirty="0"/>
          </a:p>
        </p:txBody>
      </p:sp>
    </p:spTree>
    <p:extLst>
      <p:ext uri="{BB962C8B-B14F-4D97-AF65-F5344CB8AC3E}">
        <p14:creationId xmlns:p14="http://schemas.microsoft.com/office/powerpoint/2010/main" val="1252416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20</a:t>
            </a:fld>
            <a:endParaRPr lang="en-US" dirty="0"/>
          </a:p>
        </p:txBody>
      </p:sp>
    </p:spTree>
    <p:extLst>
      <p:ext uri="{BB962C8B-B14F-4D97-AF65-F5344CB8AC3E}">
        <p14:creationId xmlns:p14="http://schemas.microsoft.com/office/powerpoint/2010/main" val="331664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21</a:t>
            </a:fld>
            <a:endParaRPr lang="en-US" dirty="0"/>
          </a:p>
        </p:txBody>
      </p:sp>
    </p:spTree>
    <p:extLst>
      <p:ext uri="{BB962C8B-B14F-4D97-AF65-F5344CB8AC3E}">
        <p14:creationId xmlns:p14="http://schemas.microsoft.com/office/powerpoint/2010/main" val="82159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47</a:t>
            </a:fld>
            <a:endParaRPr lang="en-US" dirty="0"/>
          </a:p>
        </p:txBody>
      </p:sp>
    </p:spTree>
    <p:extLst>
      <p:ext uri="{BB962C8B-B14F-4D97-AF65-F5344CB8AC3E}">
        <p14:creationId xmlns:p14="http://schemas.microsoft.com/office/powerpoint/2010/main" val="361603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50</a:t>
            </a:fld>
            <a:endParaRPr lang="en-US" dirty="0"/>
          </a:p>
        </p:txBody>
      </p:sp>
    </p:spTree>
    <p:extLst>
      <p:ext uri="{BB962C8B-B14F-4D97-AF65-F5344CB8AC3E}">
        <p14:creationId xmlns:p14="http://schemas.microsoft.com/office/powerpoint/2010/main" val="68857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52</a:t>
            </a:fld>
            <a:endParaRPr lang="en-US" dirty="0"/>
          </a:p>
        </p:txBody>
      </p:sp>
    </p:spTree>
    <p:extLst>
      <p:ext uri="{BB962C8B-B14F-4D97-AF65-F5344CB8AC3E}">
        <p14:creationId xmlns:p14="http://schemas.microsoft.com/office/powerpoint/2010/main" val="71724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7C1089-EA67-4D5F-9DDA-BDBB90930DA0}" type="slidenum">
              <a:rPr lang="en-US" smtClean="0"/>
              <a:t>59</a:t>
            </a:fld>
            <a:endParaRPr lang="en-US" dirty="0"/>
          </a:p>
        </p:txBody>
      </p:sp>
    </p:spTree>
    <p:extLst>
      <p:ext uri="{BB962C8B-B14F-4D97-AF65-F5344CB8AC3E}">
        <p14:creationId xmlns:p14="http://schemas.microsoft.com/office/powerpoint/2010/main" val="408743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C1089-EA67-4D5F-9DDA-BDBB90930DA0}" type="slidenum">
              <a:rPr lang="en-US" smtClean="0"/>
              <a:t>5</a:t>
            </a:fld>
            <a:endParaRPr lang="en-US" dirty="0"/>
          </a:p>
        </p:txBody>
      </p:sp>
    </p:spTree>
    <p:extLst>
      <p:ext uri="{BB962C8B-B14F-4D97-AF65-F5344CB8AC3E}">
        <p14:creationId xmlns:p14="http://schemas.microsoft.com/office/powerpoint/2010/main" val="388961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9</a:t>
            </a:fld>
            <a:endParaRPr lang="en-US" dirty="0"/>
          </a:p>
        </p:txBody>
      </p:sp>
    </p:spTree>
    <p:extLst>
      <p:ext uri="{BB962C8B-B14F-4D97-AF65-F5344CB8AC3E}">
        <p14:creationId xmlns:p14="http://schemas.microsoft.com/office/powerpoint/2010/main" val="210354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still images, but they imply 3d and 4d (the third dimension and the fourth dimension / motion).  </a:t>
            </a:r>
          </a:p>
        </p:txBody>
      </p:sp>
      <p:sp>
        <p:nvSpPr>
          <p:cNvPr id="4" name="Slide Number Placeholder 3"/>
          <p:cNvSpPr>
            <a:spLocks noGrp="1"/>
          </p:cNvSpPr>
          <p:nvPr>
            <p:ph type="sldNum" sz="quarter" idx="5"/>
          </p:nvPr>
        </p:nvSpPr>
        <p:spPr/>
        <p:txBody>
          <a:bodyPr/>
          <a:lstStyle/>
          <a:p>
            <a:fld id="{B07C1089-EA67-4D5F-9DDA-BDBB90930DA0}" type="slidenum">
              <a:rPr lang="en-US" smtClean="0"/>
              <a:t>10</a:t>
            </a:fld>
            <a:endParaRPr lang="en-US" dirty="0"/>
          </a:p>
        </p:txBody>
      </p:sp>
    </p:spTree>
    <p:extLst>
      <p:ext uri="{BB962C8B-B14F-4D97-AF65-F5344CB8AC3E}">
        <p14:creationId xmlns:p14="http://schemas.microsoft.com/office/powerpoint/2010/main" val="221535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15</a:t>
            </a:fld>
            <a:endParaRPr lang="en-US" dirty="0"/>
          </a:p>
        </p:txBody>
      </p:sp>
    </p:spTree>
    <p:extLst>
      <p:ext uri="{BB962C8B-B14F-4D97-AF65-F5344CB8AC3E}">
        <p14:creationId xmlns:p14="http://schemas.microsoft.com/office/powerpoint/2010/main" val="34251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C1089-EA67-4D5F-9DDA-BDBB90930DA0}" type="slidenum">
              <a:rPr lang="en-US" smtClean="0"/>
              <a:t>16</a:t>
            </a:fld>
            <a:endParaRPr lang="en-US" dirty="0"/>
          </a:p>
        </p:txBody>
      </p:sp>
    </p:spTree>
    <p:extLst>
      <p:ext uri="{BB962C8B-B14F-4D97-AF65-F5344CB8AC3E}">
        <p14:creationId xmlns:p14="http://schemas.microsoft.com/office/powerpoint/2010/main" val="276794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17</a:t>
            </a:fld>
            <a:endParaRPr lang="en-US" dirty="0"/>
          </a:p>
        </p:txBody>
      </p:sp>
    </p:spTree>
    <p:extLst>
      <p:ext uri="{BB962C8B-B14F-4D97-AF65-F5344CB8AC3E}">
        <p14:creationId xmlns:p14="http://schemas.microsoft.com/office/powerpoint/2010/main" val="413607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18</a:t>
            </a:fld>
            <a:endParaRPr lang="en-US" dirty="0"/>
          </a:p>
        </p:txBody>
      </p:sp>
    </p:spTree>
    <p:extLst>
      <p:ext uri="{BB962C8B-B14F-4D97-AF65-F5344CB8AC3E}">
        <p14:creationId xmlns:p14="http://schemas.microsoft.com/office/powerpoint/2010/main" val="151313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C1089-EA67-4D5F-9DDA-BDBB90930DA0}" type="slidenum">
              <a:rPr lang="en-US" smtClean="0"/>
              <a:t>19</a:t>
            </a:fld>
            <a:endParaRPr lang="en-US" dirty="0"/>
          </a:p>
        </p:txBody>
      </p:sp>
    </p:spTree>
    <p:extLst>
      <p:ext uri="{BB962C8B-B14F-4D97-AF65-F5344CB8AC3E}">
        <p14:creationId xmlns:p14="http://schemas.microsoft.com/office/powerpoint/2010/main" val="1464213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ccessibility Summer Camp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5071" y="4053532"/>
            <a:ext cx="2617045" cy="2592685"/>
          </a:xfrm>
          <a:prstGeom prst="rect">
            <a:avLst/>
          </a:prstGeom>
          <a:noFill/>
          <a:ln>
            <a:noFill/>
            <a:prstDash/>
          </a:ln>
        </p:spPr>
      </p:pic>
      <p:sp>
        <p:nvSpPr>
          <p:cNvPr id="7" name="TextBox 6">
            <a:extLst>
              <a:ext uri="{FF2B5EF4-FFF2-40B4-BE49-F238E27FC236}">
                <a16:creationId xmlns:a16="http://schemas.microsoft.com/office/drawing/2014/main" id="{BD4881E8-4123-406C-909C-57DE9F1BAF5D}"/>
              </a:ext>
            </a:extLst>
          </p:cNvPr>
          <p:cNvSpPr txBox="1"/>
          <p:nvPr userDrawn="1"/>
        </p:nvSpPr>
        <p:spPr>
          <a:xfrm>
            <a:off x="838200" y="414477"/>
            <a:ext cx="8293274" cy="707886"/>
          </a:xfrm>
          <a:prstGeom prst="rect">
            <a:avLst/>
          </a:prstGeom>
          <a:noFill/>
        </p:spPr>
        <p:txBody>
          <a:bodyPr wrap="square" rtlCol="0">
            <a:spAutoFit/>
          </a:bodyPr>
          <a:lstStyle/>
          <a:p>
            <a:r>
              <a:rPr lang="en-US" sz="4000" i="0" dirty="0">
                <a:effectLst/>
                <a:latin typeface="Klavika Bold" panose="020B0806040000020004" pitchFamily="34" charset="0"/>
              </a:rPr>
              <a:t>Accessibility Summer Camp 2023</a:t>
            </a:r>
            <a:endParaRPr lang="en-US" sz="4000" dirty="0">
              <a:effectLst/>
              <a:latin typeface="Klavika Bold" panose="020B0806040000020004" pitchFamily="34" charset="0"/>
            </a:endParaRPr>
          </a:p>
        </p:txBody>
      </p:sp>
      <p:sp>
        <p:nvSpPr>
          <p:cNvPr id="4" name="TextBox 3">
            <a:extLst>
              <a:ext uri="{FF2B5EF4-FFF2-40B4-BE49-F238E27FC236}">
                <a16:creationId xmlns:a16="http://schemas.microsoft.com/office/drawing/2014/main" id="{8A1FB251-3C3E-4694-9726-15D6405098DF}"/>
              </a:ext>
            </a:extLst>
          </p:cNvPr>
          <p:cNvSpPr txBox="1"/>
          <p:nvPr userDrawn="1"/>
        </p:nvSpPr>
        <p:spPr>
          <a:xfrm>
            <a:off x="649995" y="5927075"/>
            <a:ext cx="2996588" cy="584775"/>
          </a:xfrm>
          <a:prstGeom prst="rect">
            <a:avLst/>
          </a:prstGeom>
          <a:noFill/>
        </p:spPr>
        <p:txBody>
          <a:bodyPr wrap="square" rtlCol="0">
            <a:spAutoFit/>
          </a:bodyPr>
          <a:lstStyle/>
          <a:p>
            <a:r>
              <a:rPr lang="en-US" sz="3200" dirty="0"/>
              <a:t>#AccessibilityICT</a:t>
            </a:r>
          </a:p>
        </p:txBody>
      </p:sp>
    </p:spTree>
    <p:extLst>
      <p:ext uri="{BB962C8B-B14F-4D97-AF65-F5344CB8AC3E}">
        <p14:creationId xmlns:p14="http://schemas.microsoft.com/office/powerpoint/2010/main" val="133748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76528" y="6356349"/>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194775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876528" y="6356349"/>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146882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876528" y="6356349"/>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139040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3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a:extLst>
              <a:ext uri="{FF2B5EF4-FFF2-40B4-BE49-F238E27FC236}">
                <a16:creationId xmlns:a16="http://schemas.microsoft.com/office/drawing/2014/main" id="{66C178D5-E585-D72C-E264-083DDBEB3155}"/>
              </a:ext>
            </a:extLst>
          </p:cNvPr>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346182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887627" y="1879071"/>
            <a:ext cx="10515600" cy="3772582"/>
          </a:xfrm>
        </p:spPr>
        <p:txBody>
          <a:bodyPr/>
          <a:lstStyle>
            <a:lvl1pPr marL="0" indent="0">
              <a:buNone/>
              <a:defRPr sz="3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ccessibility Summer Camp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7956" y="3630828"/>
            <a:ext cx="2814159" cy="2787964"/>
          </a:xfrm>
          <a:prstGeom prst="rect">
            <a:avLst/>
          </a:prstGeom>
          <a:noFill/>
          <a:ln>
            <a:noFill/>
            <a:prstDash/>
          </a:ln>
        </p:spPr>
      </p:pic>
      <p:sp>
        <p:nvSpPr>
          <p:cNvPr id="6" name="TextBox 5">
            <a:extLst>
              <a:ext uri="{FF2B5EF4-FFF2-40B4-BE49-F238E27FC236}">
                <a16:creationId xmlns:a16="http://schemas.microsoft.com/office/drawing/2014/main" id="{94821448-BE4D-46F3-8381-33C6D6806DAC}"/>
              </a:ext>
            </a:extLst>
          </p:cNvPr>
          <p:cNvSpPr txBox="1"/>
          <p:nvPr userDrawn="1"/>
        </p:nvSpPr>
        <p:spPr>
          <a:xfrm>
            <a:off x="887627" y="5908100"/>
            <a:ext cx="2996588" cy="584775"/>
          </a:xfrm>
          <a:prstGeom prst="rect">
            <a:avLst/>
          </a:prstGeom>
          <a:noFill/>
        </p:spPr>
        <p:txBody>
          <a:bodyPr wrap="square" rtlCol="0">
            <a:spAutoFit/>
          </a:bodyPr>
          <a:lstStyle/>
          <a:p>
            <a:r>
              <a:rPr lang="en-US" sz="3200" dirty="0"/>
              <a:t>#AccessibilityICT</a:t>
            </a:r>
          </a:p>
        </p:txBody>
      </p:sp>
      <p:sp>
        <p:nvSpPr>
          <p:cNvPr id="4" name="Slide Number Placeholder 6">
            <a:extLst>
              <a:ext uri="{FF2B5EF4-FFF2-40B4-BE49-F238E27FC236}">
                <a16:creationId xmlns:a16="http://schemas.microsoft.com/office/drawing/2014/main" id="{0074CF9A-FA8E-F19C-8AD7-175F7F535D51}"/>
              </a:ext>
            </a:extLst>
          </p:cNvPr>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200337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6">
            <a:extLst>
              <a:ext uri="{FF2B5EF4-FFF2-40B4-BE49-F238E27FC236}">
                <a16:creationId xmlns:a16="http://schemas.microsoft.com/office/drawing/2014/main" id="{6B521B9D-D92F-EAF6-DCC0-BE2A047710C5}"/>
              </a:ext>
            </a:extLst>
          </p:cNvPr>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425697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marL="0" indent="0">
              <a:buNone/>
              <a:defRPr sz="3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marL="0" indent="0">
              <a:buNone/>
              <a:defRPr sz="32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76528" y="6356349"/>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428129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876528" y="6356349"/>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390505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876528" y="6356349"/>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88755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876528" y="6356349"/>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417280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76528" y="6356349"/>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408696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gs>
            <a:gs pos="33000">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76528" y="1847850"/>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a:extLst>
              <a:ext uri="{FF2B5EF4-FFF2-40B4-BE49-F238E27FC236}">
                <a16:creationId xmlns:a16="http://schemas.microsoft.com/office/drawing/2014/main" id="{85D76A08-BFB7-01D7-FEAF-2A97BA175340}"/>
              </a:ext>
            </a:extLst>
          </p:cNvPr>
          <p:cNvSpPr>
            <a:spLocks noGrp="1"/>
          </p:cNvSpPr>
          <p:nvPr>
            <p:ph type="sldNum" sz="quarter" idx="4"/>
          </p:nvPr>
        </p:nvSpPr>
        <p:spPr>
          <a:xfrm>
            <a:off x="8610600" y="6356350"/>
            <a:ext cx="2743200" cy="365125"/>
          </a:xfrm>
          <a:prstGeom prst="rect">
            <a:avLst/>
          </a:prstGeom>
        </p:spPr>
        <p:txBody>
          <a:bodyPr/>
          <a:lstStyle/>
          <a:p>
            <a:fld id="{1EF5970D-8E09-4091-B1DE-76257E5F5308}" type="slidenum">
              <a:rPr lang="en-US" smtClean="0"/>
              <a:t>‹#›</a:t>
            </a:fld>
            <a:endParaRPr lang="en-US" dirty="0"/>
          </a:p>
        </p:txBody>
      </p:sp>
    </p:spTree>
    <p:extLst>
      <p:ext uri="{BB962C8B-B14F-4D97-AF65-F5344CB8AC3E}">
        <p14:creationId xmlns:p14="http://schemas.microsoft.com/office/powerpoint/2010/main" val="30447845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705"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helpx.adobe.com/aero/how-to/augmented-reality-workflows-best-practices-aero.html?playlistPath=/services/playlist.helpx/products:SG_ADOBEAERO/learn-path:key-techniques/playlist:topic/set-header:workspace/en_us.json"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helpx.adobe.com/aero/how-to/augmented-reality-workflows-best-practices-aero.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hyperlink" Target="mailto:shalin@ksu.edu"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804" y="1296993"/>
            <a:ext cx="11096090" cy="2387600"/>
          </a:xfrm>
        </p:spPr>
        <p:txBody>
          <a:bodyPr>
            <a:noAutofit/>
          </a:bodyPr>
          <a:lstStyle/>
          <a:p>
            <a:r>
              <a:rPr lang="en-US" sz="5000" i="0" dirty="0">
                <a:solidFill>
                  <a:srgbClr val="242424"/>
                </a:solidFill>
                <a:effectLst/>
                <a:latin typeface="Segoe UI" panose="020B0502040204020203" pitchFamily="34" charset="0"/>
              </a:rPr>
              <a:t>AR for Learning and Accessibility: </a:t>
            </a:r>
            <a:br>
              <a:rPr lang="en-US" sz="4000" i="0" dirty="0">
                <a:solidFill>
                  <a:srgbClr val="242424"/>
                </a:solidFill>
                <a:effectLst/>
                <a:latin typeface="Segoe UI" panose="020B0502040204020203" pitchFamily="34" charset="0"/>
              </a:rPr>
            </a:br>
            <a:r>
              <a:rPr lang="en-US" sz="3000" i="0" dirty="0">
                <a:solidFill>
                  <a:srgbClr val="242424"/>
                </a:solidFill>
                <a:effectLst/>
                <a:latin typeface="Segoe UI" panose="020B0502040204020203" pitchFamily="34" charset="0"/>
              </a:rPr>
              <a:t>Insights from a Systematic Review of the Literature and an Environmental Scan (with an Early AR Accessibility Checklist)</a:t>
            </a:r>
            <a:endParaRPr lang="en-US" sz="3000" dirty="0"/>
          </a:p>
        </p:txBody>
      </p:sp>
      <p:sp>
        <p:nvSpPr>
          <p:cNvPr id="3" name="Subtitle 2"/>
          <p:cNvSpPr>
            <a:spLocks noGrp="1"/>
          </p:cNvSpPr>
          <p:nvPr>
            <p:ph type="subTitle" idx="1"/>
          </p:nvPr>
        </p:nvSpPr>
        <p:spPr>
          <a:xfrm>
            <a:off x="1524000" y="4600329"/>
            <a:ext cx="9144000" cy="458234"/>
          </a:xfrm>
        </p:spPr>
        <p:txBody>
          <a:bodyPr>
            <a:normAutofit/>
          </a:bodyPr>
          <a:lstStyle/>
          <a:p>
            <a:r>
              <a:rPr lang="en-US" sz="2500" dirty="0"/>
              <a:t>Shalin Hai-Jew, Kansas State University</a:t>
            </a:r>
          </a:p>
        </p:txBody>
      </p:sp>
    </p:spTree>
    <p:extLst>
      <p:ext uri="{BB962C8B-B14F-4D97-AF65-F5344CB8AC3E}">
        <p14:creationId xmlns:p14="http://schemas.microsoft.com/office/powerpoint/2010/main" val="123343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E7934-FF1C-4427-5C52-8AE59B419943}"/>
              </a:ext>
            </a:extLst>
          </p:cNvPr>
          <p:cNvSpPr>
            <a:spLocks noGrp="1"/>
          </p:cNvSpPr>
          <p:nvPr>
            <p:ph type="sldNum" sz="quarter" idx="12"/>
          </p:nvPr>
        </p:nvSpPr>
        <p:spPr/>
        <p:txBody>
          <a:bodyPr/>
          <a:lstStyle/>
          <a:p>
            <a:fld id="{1EF5970D-8E09-4091-B1DE-76257E5F5308}" type="slidenum">
              <a:rPr lang="en-US" smtClean="0"/>
              <a:t>10</a:t>
            </a:fld>
            <a:endParaRPr lang="en-US" dirty="0"/>
          </a:p>
        </p:txBody>
      </p:sp>
      <p:pic>
        <p:nvPicPr>
          <p:cNvPr id="6" name="Picture 5" descr="A picture containing sweet, colorful falling gummy candies">
            <a:extLst>
              <a:ext uri="{FF2B5EF4-FFF2-40B4-BE49-F238E27FC236}">
                <a16:creationId xmlns:a16="http://schemas.microsoft.com/office/drawing/2014/main" id="{21BE406F-4894-7B45-B6FD-B57DACA87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42152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7326E0-C5DA-1D9A-00F9-E2CFFF300077}"/>
              </a:ext>
            </a:extLst>
          </p:cNvPr>
          <p:cNvSpPr>
            <a:spLocks noGrp="1"/>
          </p:cNvSpPr>
          <p:nvPr>
            <p:ph type="sldNum" sz="quarter" idx="12"/>
          </p:nvPr>
        </p:nvSpPr>
        <p:spPr/>
        <p:txBody>
          <a:bodyPr/>
          <a:lstStyle/>
          <a:p>
            <a:fld id="{1EF5970D-8E09-4091-B1DE-76257E5F5308}" type="slidenum">
              <a:rPr lang="en-US" smtClean="0"/>
              <a:t>11</a:t>
            </a:fld>
            <a:endParaRPr lang="en-US" dirty="0"/>
          </a:p>
        </p:txBody>
      </p:sp>
      <p:pic>
        <p:nvPicPr>
          <p:cNvPr id="4" name="Picture 3" descr="Exploding clock ">
            <a:extLst>
              <a:ext uri="{FF2B5EF4-FFF2-40B4-BE49-F238E27FC236}">
                <a16:creationId xmlns:a16="http://schemas.microsoft.com/office/drawing/2014/main" id="{8F56BD33-8418-467F-D617-5D1071F33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0334" y="0"/>
            <a:ext cx="6671331" cy="6858000"/>
          </a:xfrm>
          <a:prstGeom prst="rect">
            <a:avLst/>
          </a:prstGeom>
        </p:spPr>
      </p:pic>
    </p:spTree>
    <p:extLst>
      <p:ext uri="{BB962C8B-B14F-4D97-AF65-F5344CB8AC3E}">
        <p14:creationId xmlns:p14="http://schemas.microsoft.com/office/powerpoint/2010/main" val="208719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6CAB-BED1-22BB-3AAA-B5486B9791E9}"/>
              </a:ext>
            </a:extLst>
          </p:cNvPr>
          <p:cNvSpPr>
            <a:spLocks noGrp="1"/>
          </p:cNvSpPr>
          <p:nvPr>
            <p:ph type="title"/>
          </p:nvPr>
        </p:nvSpPr>
        <p:spPr/>
        <p:txBody>
          <a:bodyPr/>
          <a:lstStyle/>
          <a:p>
            <a:r>
              <a:rPr lang="en-US" dirty="0"/>
              <a:t>What is Augmented Reality?</a:t>
            </a:r>
          </a:p>
        </p:txBody>
      </p:sp>
      <p:sp>
        <p:nvSpPr>
          <p:cNvPr id="3" name="Text Placeholder 2">
            <a:extLst>
              <a:ext uri="{FF2B5EF4-FFF2-40B4-BE49-F238E27FC236}">
                <a16:creationId xmlns:a16="http://schemas.microsoft.com/office/drawing/2014/main" id="{3E248DE9-8776-DDEB-0FAE-B06CEE4B8F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3D2BAE-13E0-91E2-BB5A-85D8172714BE}"/>
              </a:ext>
            </a:extLst>
          </p:cNvPr>
          <p:cNvSpPr>
            <a:spLocks noGrp="1"/>
          </p:cNvSpPr>
          <p:nvPr>
            <p:ph type="sldNum" sz="quarter" idx="12"/>
          </p:nvPr>
        </p:nvSpPr>
        <p:spPr/>
        <p:txBody>
          <a:bodyPr/>
          <a:lstStyle/>
          <a:p>
            <a:fld id="{1EF5970D-8E09-4091-B1DE-76257E5F5308}" type="slidenum">
              <a:rPr lang="en-US" smtClean="0"/>
              <a:t>12</a:t>
            </a:fld>
            <a:endParaRPr lang="en-US" dirty="0"/>
          </a:p>
        </p:txBody>
      </p:sp>
    </p:spTree>
    <p:extLst>
      <p:ext uri="{BB962C8B-B14F-4D97-AF65-F5344CB8AC3E}">
        <p14:creationId xmlns:p14="http://schemas.microsoft.com/office/powerpoint/2010/main" val="26119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8C3E-0501-8BAD-9E8D-8B48A3D3926D}"/>
              </a:ext>
            </a:extLst>
          </p:cNvPr>
          <p:cNvSpPr>
            <a:spLocks noGrp="1"/>
          </p:cNvSpPr>
          <p:nvPr>
            <p:ph type="title"/>
          </p:nvPr>
        </p:nvSpPr>
        <p:spPr/>
        <p:txBody>
          <a:bodyPr/>
          <a:lstStyle/>
          <a:p>
            <a:r>
              <a:rPr lang="en-US" dirty="0"/>
              <a:t>First Use of the Term</a:t>
            </a:r>
          </a:p>
        </p:txBody>
      </p:sp>
      <p:sp>
        <p:nvSpPr>
          <p:cNvPr id="3" name="Content Placeholder 2">
            <a:extLst>
              <a:ext uri="{FF2B5EF4-FFF2-40B4-BE49-F238E27FC236}">
                <a16:creationId xmlns:a16="http://schemas.microsoft.com/office/drawing/2014/main" id="{28EAE75E-2D5F-BC4C-803A-40170967CA2E}"/>
              </a:ext>
            </a:extLst>
          </p:cNvPr>
          <p:cNvSpPr>
            <a:spLocks noGrp="1"/>
          </p:cNvSpPr>
          <p:nvPr>
            <p:ph idx="1"/>
          </p:nvPr>
        </p:nvSpPr>
        <p:spPr/>
        <p:txBody>
          <a:bodyPr/>
          <a:lstStyle/>
          <a:p>
            <a:r>
              <a:rPr lang="en-US" dirty="0"/>
              <a:t>Thomas Caudell (of The Boeing Company):  “Augmented reality” was first used in 1990 given its usage in industrial manufacturing </a:t>
            </a:r>
          </a:p>
          <a:p>
            <a:pPr marL="571500" indent="-571500">
              <a:buFont typeface="Arial" panose="020B0604020202020204" pitchFamily="34" charset="0"/>
              <a:buChar char="•"/>
            </a:pPr>
            <a:r>
              <a:rPr lang="en-US" dirty="0"/>
              <a:t>AR superimposed information “on the visual field to make it easier for workers to lay aircraft cables” (Caudell &amp; Mizell, 1922, as cited in Doerner, Broll, Jung, Grimm, Göbel, &amp; Kruse, 2022, p. 25) </a:t>
            </a:r>
          </a:p>
        </p:txBody>
      </p:sp>
      <p:sp>
        <p:nvSpPr>
          <p:cNvPr id="4" name="Slide Number Placeholder 3">
            <a:extLst>
              <a:ext uri="{FF2B5EF4-FFF2-40B4-BE49-F238E27FC236}">
                <a16:creationId xmlns:a16="http://schemas.microsoft.com/office/drawing/2014/main" id="{EB84D30A-2D2F-1B3F-387E-D28D1C319411}"/>
              </a:ext>
            </a:extLst>
          </p:cNvPr>
          <p:cNvSpPr>
            <a:spLocks noGrp="1"/>
          </p:cNvSpPr>
          <p:nvPr>
            <p:ph type="sldNum" sz="quarter" idx="12"/>
          </p:nvPr>
        </p:nvSpPr>
        <p:spPr/>
        <p:txBody>
          <a:bodyPr/>
          <a:lstStyle/>
          <a:p>
            <a:fld id="{1EF5970D-8E09-4091-B1DE-76257E5F5308}" type="slidenum">
              <a:rPr lang="en-US" smtClean="0"/>
              <a:t>13</a:t>
            </a:fld>
            <a:endParaRPr lang="en-US" dirty="0"/>
          </a:p>
        </p:txBody>
      </p:sp>
    </p:spTree>
    <p:extLst>
      <p:ext uri="{BB962C8B-B14F-4D97-AF65-F5344CB8AC3E}">
        <p14:creationId xmlns:p14="http://schemas.microsoft.com/office/powerpoint/2010/main" val="259882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957DD-41D7-1481-E42F-44702D1DF7FD}"/>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B4D8E14C-CC1B-DAF6-551F-AF7F6360C86A}"/>
              </a:ext>
            </a:extLst>
          </p:cNvPr>
          <p:cNvSpPr>
            <a:spLocks noGrp="1"/>
          </p:cNvSpPr>
          <p:nvPr>
            <p:ph idx="1"/>
          </p:nvPr>
        </p:nvSpPr>
        <p:spPr/>
        <p:txBody>
          <a:bodyPr>
            <a:normAutofit fontScale="92500" lnSpcReduction="10000"/>
          </a:bodyPr>
          <a:lstStyle/>
          <a:p>
            <a:r>
              <a:rPr lang="en-US" dirty="0"/>
              <a:t>R. T. Azuma (1997) first defined AR as a system that “combines real and virtual,” is “interactive in real time,” and is 3d (p. 356).</a:t>
            </a:r>
          </a:p>
          <a:p>
            <a:r>
              <a:rPr lang="en-US" dirty="0"/>
              <a:t>“AR” does not restrict the technologies used, as various forms may be used.  </a:t>
            </a:r>
          </a:p>
          <a:p>
            <a:pPr marL="571500" indent="-571500">
              <a:buFont typeface="Arial" panose="020B0604020202020204" pitchFamily="34" charset="0"/>
              <a:buChar char="•"/>
            </a:pPr>
            <a:r>
              <a:rPr lang="en-US" dirty="0"/>
              <a:t>These include projection, lighting, head-mounted displays, mobile apps (tablet devices, smartphones), and many others.  </a:t>
            </a:r>
          </a:p>
          <a:p>
            <a:pPr marL="571500" indent="-571500">
              <a:buFont typeface="Arial" panose="020B0604020202020204" pitchFamily="34" charset="0"/>
              <a:buChar char="•"/>
            </a:pPr>
            <a:r>
              <a:rPr lang="en-US" dirty="0"/>
              <a:t>The various devices have strengths and weaknesses.  </a:t>
            </a:r>
          </a:p>
        </p:txBody>
      </p:sp>
      <p:sp>
        <p:nvSpPr>
          <p:cNvPr id="4" name="Slide Number Placeholder 3">
            <a:extLst>
              <a:ext uri="{FF2B5EF4-FFF2-40B4-BE49-F238E27FC236}">
                <a16:creationId xmlns:a16="http://schemas.microsoft.com/office/drawing/2014/main" id="{5585FAD4-3637-2797-6EB5-4588D9192A55}"/>
              </a:ext>
            </a:extLst>
          </p:cNvPr>
          <p:cNvSpPr>
            <a:spLocks noGrp="1"/>
          </p:cNvSpPr>
          <p:nvPr>
            <p:ph type="sldNum" sz="quarter" idx="12"/>
          </p:nvPr>
        </p:nvSpPr>
        <p:spPr/>
        <p:txBody>
          <a:bodyPr/>
          <a:lstStyle/>
          <a:p>
            <a:fld id="{1EF5970D-8E09-4091-B1DE-76257E5F5308}" type="slidenum">
              <a:rPr lang="en-US" smtClean="0"/>
              <a:t>14</a:t>
            </a:fld>
            <a:endParaRPr lang="en-US" dirty="0"/>
          </a:p>
        </p:txBody>
      </p:sp>
    </p:spTree>
    <p:extLst>
      <p:ext uri="{BB962C8B-B14F-4D97-AF65-F5344CB8AC3E}">
        <p14:creationId xmlns:p14="http://schemas.microsoft.com/office/powerpoint/2010/main" val="124509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B7D6-A5FA-D6D3-B543-072C82E9BAEA}"/>
              </a:ext>
            </a:extLst>
          </p:cNvPr>
          <p:cNvSpPr>
            <a:spLocks noGrp="1"/>
          </p:cNvSpPr>
          <p:nvPr>
            <p:ph type="title"/>
          </p:nvPr>
        </p:nvSpPr>
        <p:spPr/>
        <p:txBody>
          <a:bodyPr/>
          <a:lstStyle/>
          <a:p>
            <a:r>
              <a:rPr lang="en-US" dirty="0"/>
              <a:t>Marker-Based AR / Markerless AR </a:t>
            </a:r>
          </a:p>
        </p:txBody>
      </p:sp>
      <p:sp>
        <p:nvSpPr>
          <p:cNvPr id="3" name="Content Placeholder 2">
            <a:extLst>
              <a:ext uri="{FF2B5EF4-FFF2-40B4-BE49-F238E27FC236}">
                <a16:creationId xmlns:a16="http://schemas.microsoft.com/office/drawing/2014/main" id="{62FBB83F-2220-28A3-9A92-241C815B208E}"/>
              </a:ext>
            </a:extLst>
          </p:cNvPr>
          <p:cNvSpPr>
            <a:spLocks noGrp="1"/>
          </p:cNvSpPr>
          <p:nvPr>
            <p:ph idx="1"/>
          </p:nvPr>
        </p:nvSpPr>
        <p:spPr/>
        <p:txBody>
          <a:bodyPr/>
          <a:lstStyle/>
          <a:p>
            <a:pPr marL="571500" indent="-571500">
              <a:buFont typeface="Arial" panose="020B0604020202020204" pitchFamily="34" charset="0"/>
              <a:buChar char="•"/>
            </a:pPr>
            <a:r>
              <a:rPr lang="en-US" dirty="0"/>
              <a:t>Marker-based AR requires the use of a camera to acquire particular visual codes (or “image anchors”) to trigger the AR to display / play / spawn.  [QR codes are a </a:t>
            </a:r>
            <a:r>
              <a:rPr lang="en-US"/>
              <a:t>common example.]</a:t>
            </a:r>
            <a:endParaRPr lang="en-US" dirty="0"/>
          </a:p>
          <a:p>
            <a:pPr marL="571500" indent="-571500">
              <a:buFont typeface="Arial" panose="020B0604020202020204" pitchFamily="34" charset="0"/>
              <a:buChar char="•"/>
            </a:pPr>
            <a:r>
              <a:rPr lang="en-US" dirty="0"/>
              <a:t>Markerless AR spawns without visual triggers but perhaps with users being detected in a locality (through proximity triggers).    </a:t>
            </a:r>
          </a:p>
          <a:p>
            <a:pPr marL="1257300" lvl="1" indent="-571500"/>
            <a:r>
              <a:rPr lang="en-US" dirty="0"/>
              <a:t>Other conditionals may be set up to act as triggers.  </a:t>
            </a:r>
          </a:p>
        </p:txBody>
      </p:sp>
      <p:sp>
        <p:nvSpPr>
          <p:cNvPr id="4" name="Slide Number Placeholder 3">
            <a:extLst>
              <a:ext uri="{FF2B5EF4-FFF2-40B4-BE49-F238E27FC236}">
                <a16:creationId xmlns:a16="http://schemas.microsoft.com/office/drawing/2014/main" id="{44D96B3E-F33B-9976-6BE3-28B8AB7AB709}"/>
              </a:ext>
            </a:extLst>
          </p:cNvPr>
          <p:cNvSpPr>
            <a:spLocks noGrp="1"/>
          </p:cNvSpPr>
          <p:nvPr>
            <p:ph type="sldNum" sz="quarter" idx="12"/>
          </p:nvPr>
        </p:nvSpPr>
        <p:spPr/>
        <p:txBody>
          <a:bodyPr/>
          <a:lstStyle/>
          <a:p>
            <a:fld id="{1EF5970D-8E09-4091-B1DE-76257E5F5308}" type="slidenum">
              <a:rPr lang="en-US" smtClean="0"/>
              <a:t>15</a:t>
            </a:fld>
            <a:endParaRPr lang="en-US" dirty="0"/>
          </a:p>
        </p:txBody>
      </p:sp>
    </p:spTree>
    <p:extLst>
      <p:ext uri="{BB962C8B-B14F-4D97-AF65-F5344CB8AC3E}">
        <p14:creationId xmlns:p14="http://schemas.microsoft.com/office/powerpoint/2010/main" val="257931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D258D-65ED-A0F2-6E20-EECEFE727BEA}"/>
              </a:ext>
            </a:extLst>
          </p:cNvPr>
          <p:cNvSpPr>
            <a:spLocks noGrp="1"/>
          </p:cNvSpPr>
          <p:nvPr>
            <p:ph type="title"/>
          </p:nvPr>
        </p:nvSpPr>
        <p:spPr/>
        <p:txBody>
          <a:bodyPr/>
          <a:lstStyle/>
          <a:p>
            <a:r>
              <a:rPr lang="en-US" dirty="0"/>
              <a:t>Augmented Reality </a:t>
            </a:r>
            <a:br>
              <a:rPr lang="en-US" dirty="0"/>
            </a:br>
            <a:r>
              <a:rPr lang="en-US" dirty="0"/>
              <a:t>for Teaching and Learning</a:t>
            </a:r>
          </a:p>
        </p:txBody>
      </p:sp>
      <p:sp>
        <p:nvSpPr>
          <p:cNvPr id="7" name="Text Placeholder 6">
            <a:extLst>
              <a:ext uri="{FF2B5EF4-FFF2-40B4-BE49-F238E27FC236}">
                <a16:creationId xmlns:a16="http://schemas.microsoft.com/office/drawing/2014/main" id="{119D5EC4-2B98-CA0A-4ADB-AEDC3A2F7810}"/>
              </a:ext>
            </a:extLst>
          </p:cNvPr>
          <p:cNvSpPr>
            <a:spLocks noGrp="1"/>
          </p:cNvSpPr>
          <p:nvPr>
            <p:ph type="body" idx="1"/>
          </p:nvPr>
        </p:nvSpPr>
        <p:spPr/>
        <p:txBody>
          <a:bodyPr/>
          <a:lstStyle/>
          <a:p>
            <a:endParaRPr lang="en-US" dirty="0"/>
          </a:p>
        </p:txBody>
      </p:sp>
      <p:sp>
        <p:nvSpPr>
          <p:cNvPr id="8" name="Slide Number Placeholder 7">
            <a:extLst>
              <a:ext uri="{FF2B5EF4-FFF2-40B4-BE49-F238E27FC236}">
                <a16:creationId xmlns:a16="http://schemas.microsoft.com/office/drawing/2014/main" id="{5F98C294-FB85-A869-23E5-C5B0FCAB6846}"/>
              </a:ext>
            </a:extLst>
          </p:cNvPr>
          <p:cNvSpPr>
            <a:spLocks noGrp="1"/>
          </p:cNvSpPr>
          <p:nvPr>
            <p:ph type="sldNum" sz="quarter" idx="12"/>
          </p:nvPr>
        </p:nvSpPr>
        <p:spPr/>
        <p:txBody>
          <a:bodyPr/>
          <a:lstStyle/>
          <a:p>
            <a:fld id="{1EF5970D-8E09-4091-B1DE-76257E5F5308}" type="slidenum">
              <a:rPr lang="en-US" smtClean="0"/>
              <a:t>16</a:t>
            </a:fld>
            <a:endParaRPr lang="en-US" dirty="0"/>
          </a:p>
        </p:txBody>
      </p:sp>
    </p:spTree>
    <p:extLst>
      <p:ext uri="{BB962C8B-B14F-4D97-AF65-F5344CB8AC3E}">
        <p14:creationId xmlns:p14="http://schemas.microsoft.com/office/powerpoint/2010/main" val="206345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F9F4-483C-7691-D900-A9374DB6D1B2}"/>
              </a:ext>
            </a:extLst>
          </p:cNvPr>
          <p:cNvSpPr>
            <a:spLocks noGrp="1"/>
          </p:cNvSpPr>
          <p:nvPr>
            <p:ph type="title"/>
          </p:nvPr>
        </p:nvSpPr>
        <p:spPr/>
        <p:txBody>
          <a:bodyPr/>
          <a:lstStyle/>
          <a:p>
            <a:r>
              <a:rPr lang="en-US" dirty="0"/>
              <a:t>Practical Documented Uses of AR </a:t>
            </a:r>
          </a:p>
        </p:txBody>
      </p:sp>
      <p:sp>
        <p:nvSpPr>
          <p:cNvPr id="3" name="Content Placeholder 2">
            <a:extLst>
              <a:ext uri="{FF2B5EF4-FFF2-40B4-BE49-F238E27FC236}">
                <a16:creationId xmlns:a16="http://schemas.microsoft.com/office/drawing/2014/main" id="{B039B4C7-E25B-06F6-C12A-F0E4AA0CC6D6}"/>
              </a:ext>
            </a:extLst>
          </p:cNvPr>
          <p:cNvSpPr>
            <a:spLocks noGrp="1"/>
          </p:cNvSpPr>
          <p:nvPr>
            <p:ph sz="half" idx="1"/>
          </p:nvPr>
        </p:nvSpPr>
        <p:spPr/>
        <p:txBody>
          <a:bodyPr>
            <a:normAutofit lnSpcReduction="10000"/>
          </a:bodyPr>
          <a:lstStyle/>
          <a:p>
            <a:r>
              <a:rPr lang="en-US" dirty="0"/>
              <a:t>Exploratory art spaces</a:t>
            </a:r>
          </a:p>
          <a:p>
            <a:r>
              <a:rPr lang="en-US" dirty="0"/>
              <a:t>Museums</a:t>
            </a:r>
          </a:p>
          <a:p>
            <a:r>
              <a:rPr lang="en-US" dirty="0"/>
              <a:t>Virtual laboratories</a:t>
            </a:r>
          </a:p>
          <a:p>
            <a:r>
              <a:rPr lang="en-US" dirty="0"/>
              <a:t>Interactive gaming</a:t>
            </a:r>
          </a:p>
          <a:p>
            <a:r>
              <a:rPr lang="en-US" dirty="0"/>
              <a:t>Simulations</a:t>
            </a:r>
          </a:p>
          <a:p>
            <a:r>
              <a:rPr lang="en-US" dirty="0"/>
              <a:t>Design labs, design studios</a:t>
            </a:r>
          </a:p>
          <a:p>
            <a:r>
              <a:rPr lang="en-US" dirty="0"/>
              <a:t>Learning modules </a:t>
            </a:r>
          </a:p>
          <a:p>
            <a:r>
              <a:rPr lang="en-US" dirty="0"/>
              <a:t>Campus tours </a:t>
            </a:r>
          </a:p>
        </p:txBody>
      </p:sp>
      <p:sp>
        <p:nvSpPr>
          <p:cNvPr id="4" name="Content Placeholder 3">
            <a:extLst>
              <a:ext uri="{FF2B5EF4-FFF2-40B4-BE49-F238E27FC236}">
                <a16:creationId xmlns:a16="http://schemas.microsoft.com/office/drawing/2014/main" id="{C729EB0C-B061-DE40-2878-1945EAC5932D}"/>
              </a:ext>
            </a:extLst>
          </p:cNvPr>
          <p:cNvSpPr>
            <a:spLocks noGrp="1"/>
          </p:cNvSpPr>
          <p:nvPr>
            <p:ph sz="half" idx="2"/>
          </p:nvPr>
        </p:nvSpPr>
        <p:spPr/>
        <p:txBody>
          <a:bodyPr>
            <a:normAutofit lnSpcReduction="10000"/>
          </a:bodyPr>
          <a:lstStyle/>
          <a:p>
            <a:r>
              <a:rPr lang="en-US" dirty="0"/>
              <a:t>Electronic publications (e-books, e-journals, and others) </a:t>
            </a:r>
          </a:p>
          <a:p>
            <a:r>
              <a:rPr lang="en-US" dirty="0"/>
              <a:t>Imaginary immersive worlds </a:t>
            </a:r>
          </a:p>
          <a:p>
            <a:r>
              <a:rPr lang="en-US" dirty="0"/>
              <a:t>Trainings </a:t>
            </a:r>
          </a:p>
          <a:p>
            <a:r>
              <a:rPr lang="en-US" dirty="0"/>
              <a:t>Practices</a:t>
            </a:r>
          </a:p>
          <a:p>
            <a:r>
              <a:rPr lang="en-US" dirty="0"/>
              <a:t>Sales displays</a:t>
            </a:r>
          </a:p>
          <a:p>
            <a:r>
              <a:rPr lang="en-US" dirty="0"/>
              <a:t>And many others…</a:t>
            </a:r>
          </a:p>
        </p:txBody>
      </p:sp>
      <p:sp>
        <p:nvSpPr>
          <p:cNvPr id="5" name="Slide Number Placeholder 4">
            <a:extLst>
              <a:ext uri="{FF2B5EF4-FFF2-40B4-BE49-F238E27FC236}">
                <a16:creationId xmlns:a16="http://schemas.microsoft.com/office/drawing/2014/main" id="{28E9F496-4C17-EA6F-92CA-1EE7EB957401}"/>
              </a:ext>
            </a:extLst>
          </p:cNvPr>
          <p:cNvSpPr>
            <a:spLocks noGrp="1"/>
          </p:cNvSpPr>
          <p:nvPr>
            <p:ph type="sldNum" sz="quarter" idx="12"/>
          </p:nvPr>
        </p:nvSpPr>
        <p:spPr/>
        <p:txBody>
          <a:bodyPr/>
          <a:lstStyle/>
          <a:p>
            <a:fld id="{1EF5970D-8E09-4091-B1DE-76257E5F5308}" type="slidenum">
              <a:rPr lang="en-US" smtClean="0"/>
              <a:t>17</a:t>
            </a:fld>
            <a:endParaRPr lang="en-US" dirty="0"/>
          </a:p>
        </p:txBody>
      </p:sp>
    </p:spTree>
    <p:extLst>
      <p:ext uri="{BB962C8B-B14F-4D97-AF65-F5344CB8AC3E}">
        <p14:creationId xmlns:p14="http://schemas.microsoft.com/office/powerpoint/2010/main" val="125009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3F877-5F46-AF4B-B343-7BA8753E0E6D}"/>
              </a:ext>
            </a:extLst>
          </p:cNvPr>
          <p:cNvSpPr>
            <a:spLocks noGrp="1"/>
          </p:cNvSpPr>
          <p:nvPr>
            <p:ph type="title"/>
          </p:nvPr>
        </p:nvSpPr>
        <p:spPr/>
        <p:txBody>
          <a:bodyPr/>
          <a:lstStyle/>
          <a:p>
            <a:r>
              <a:rPr lang="en-US" dirty="0"/>
              <a:t>About AR for Learning</a:t>
            </a:r>
          </a:p>
        </p:txBody>
      </p:sp>
      <p:sp>
        <p:nvSpPr>
          <p:cNvPr id="3" name="Content Placeholder 2">
            <a:extLst>
              <a:ext uri="{FF2B5EF4-FFF2-40B4-BE49-F238E27FC236}">
                <a16:creationId xmlns:a16="http://schemas.microsoft.com/office/drawing/2014/main" id="{615475DE-F898-EDAA-C04D-FA9B47ED462D}"/>
              </a:ext>
            </a:extLst>
          </p:cNvPr>
          <p:cNvSpPr>
            <a:spLocks noGrp="1"/>
          </p:cNvSpPr>
          <p:nvPr>
            <p:ph idx="1"/>
          </p:nvPr>
        </p:nvSpPr>
        <p:spPr/>
        <p:txBody>
          <a:bodyPr>
            <a:normAutofit fontScale="77500" lnSpcReduction="20000"/>
          </a:bodyPr>
          <a:lstStyle/>
          <a:p>
            <a:r>
              <a:rPr lang="en-US" dirty="0"/>
              <a:t>AR enables experiential learning that combines the real and the virtual.  This is considered immersive “embodied” (vs. disembodied) learning.  </a:t>
            </a:r>
          </a:p>
          <a:p>
            <a:pPr marL="571500" indent="-571500">
              <a:buFont typeface="Arial" panose="020B0604020202020204" pitchFamily="34" charset="0"/>
              <a:buChar char="•"/>
            </a:pPr>
            <a:r>
              <a:rPr lang="en-US" dirty="0"/>
              <a:t>The experience is visual, including 2d, 3d, and 4d (motion).  </a:t>
            </a:r>
          </a:p>
          <a:p>
            <a:pPr marL="571500" indent="-571500">
              <a:buFont typeface="Arial" panose="020B0604020202020204" pitchFamily="34" charset="0"/>
              <a:buChar char="•"/>
            </a:pPr>
            <a:r>
              <a:rPr lang="en-US" dirty="0"/>
              <a:t>Objects may be textually / symbolically labeled.  </a:t>
            </a:r>
          </a:p>
          <a:p>
            <a:pPr marL="571500" indent="-571500">
              <a:buFont typeface="Arial" panose="020B0604020202020204" pitchFamily="34" charset="0"/>
              <a:buChar char="•"/>
            </a:pPr>
            <a:r>
              <a:rPr lang="en-US" dirty="0"/>
              <a:t>Sound (background or ambient sound, event-based sound) may be included.  </a:t>
            </a:r>
          </a:p>
          <a:p>
            <a:r>
              <a:rPr lang="en-US" dirty="0"/>
              <a:t>The experience may be interactive (human with physical tactual objects / tangibles, human with digital objects, and other combinations) (including with “collision detection” for virtual AR elements).</a:t>
            </a:r>
          </a:p>
          <a:p>
            <a:r>
              <a:rPr lang="en-US" dirty="0"/>
              <a:t>The experience may be social and collaborative (with people physically present or visually tele-present).  </a:t>
            </a:r>
          </a:p>
        </p:txBody>
      </p:sp>
      <p:sp>
        <p:nvSpPr>
          <p:cNvPr id="4" name="Slide Number Placeholder 3">
            <a:extLst>
              <a:ext uri="{FF2B5EF4-FFF2-40B4-BE49-F238E27FC236}">
                <a16:creationId xmlns:a16="http://schemas.microsoft.com/office/drawing/2014/main" id="{81B83AF4-8F1D-1326-BD8F-4CB084E451B0}"/>
              </a:ext>
            </a:extLst>
          </p:cNvPr>
          <p:cNvSpPr>
            <a:spLocks noGrp="1"/>
          </p:cNvSpPr>
          <p:nvPr>
            <p:ph type="sldNum" sz="quarter" idx="12"/>
          </p:nvPr>
        </p:nvSpPr>
        <p:spPr/>
        <p:txBody>
          <a:bodyPr/>
          <a:lstStyle/>
          <a:p>
            <a:fld id="{1EF5970D-8E09-4091-B1DE-76257E5F5308}" type="slidenum">
              <a:rPr lang="en-US" smtClean="0"/>
              <a:t>18</a:t>
            </a:fld>
            <a:endParaRPr lang="en-US" dirty="0"/>
          </a:p>
        </p:txBody>
      </p:sp>
    </p:spTree>
    <p:extLst>
      <p:ext uri="{BB962C8B-B14F-4D97-AF65-F5344CB8AC3E}">
        <p14:creationId xmlns:p14="http://schemas.microsoft.com/office/powerpoint/2010/main" val="2490926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F6D7-AB2A-CC7A-FE65-E3C61619AB3E}"/>
              </a:ext>
            </a:extLst>
          </p:cNvPr>
          <p:cNvSpPr>
            <a:spLocks noGrp="1"/>
          </p:cNvSpPr>
          <p:nvPr>
            <p:ph type="title"/>
          </p:nvPr>
        </p:nvSpPr>
        <p:spPr/>
        <p:txBody>
          <a:bodyPr/>
          <a:lstStyle/>
          <a:p>
            <a:r>
              <a:rPr lang="en-US" dirty="0"/>
              <a:t>About AR for Learning </a:t>
            </a:r>
            <a:r>
              <a:rPr lang="en-US" sz="2000" dirty="0"/>
              <a:t>(cont.) </a:t>
            </a:r>
          </a:p>
        </p:txBody>
      </p:sp>
      <p:sp>
        <p:nvSpPr>
          <p:cNvPr id="3" name="Content Placeholder 2">
            <a:extLst>
              <a:ext uri="{FF2B5EF4-FFF2-40B4-BE49-F238E27FC236}">
                <a16:creationId xmlns:a16="http://schemas.microsoft.com/office/drawing/2014/main" id="{C15615FB-EFC7-8AEE-5685-F72F5F890DF7}"/>
              </a:ext>
            </a:extLst>
          </p:cNvPr>
          <p:cNvSpPr>
            <a:spLocks noGrp="1"/>
          </p:cNvSpPr>
          <p:nvPr>
            <p:ph idx="1"/>
          </p:nvPr>
        </p:nvSpPr>
        <p:spPr/>
        <p:txBody>
          <a:bodyPr>
            <a:normAutofit fontScale="92500"/>
          </a:bodyPr>
          <a:lstStyle/>
          <a:p>
            <a:r>
              <a:rPr lang="en-US" dirty="0"/>
              <a:t>The AR experiences may be indoors- or outdoors- or a mix of indoors-outdoors.  </a:t>
            </a:r>
          </a:p>
          <a:p>
            <a:pPr marL="571500" indent="-571500">
              <a:buFont typeface="Arial" panose="020B0604020202020204" pitchFamily="34" charset="0"/>
              <a:buChar char="•"/>
            </a:pPr>
            <a:r>
              <a:rPr lang="en-US" dirty="0"/>
              <a:t>One term used for AR spaces is “spatial augmented environment” (Oswald, Tost, &amp; Wettach, Nov. 2014, p. 1).  </a:t>
            </a:r>
          </a:p>
          <a:p>
            <a:pPr marL="571500" indent="-571500">
              <a:buFont typeface="Arial" panose="020B0604020202020204" pitchFamily="34" charset="0"/>
              <a:buChar char="•"/>
            </a:pPr>
            <a:r>
              <a:rPr lang="en-US" dirty="0"/>
              <a:t>The external AR experiences may be in the daytime or at night… </a:t>
            </a:r>
          </a:p>
          <a:p>
            <a:pPr marL="571500" indent="-571500">
              <a:buFont typeface="Arial" panose="020B0604020202020204" pitchFamily="34" charset="0"/>
              <a:buChar char="•"/>
            </a:pPr>
            <a:r>
              <a:rPr lang="en-US" dirty="0"/>
              <a:t>More sophisticated systems enable adaptive contrast and lighting given conditions.  </a:t>
            </a:r>
          </a:p>
        </p:txBody>
      </p:sp>
      <p:sp>
        <p:nvSpPr>
          <p:cNvPr id="4" name="Slide Number Placeholder 3">
            <a:extLst>
              <a:ext uri="{FF2B5EF4-FFF2-40B4-BE49-F238E27FC236}">
                <a16:creationId xmlns:a16="http://schemas.microsoft.com/office/drawing/2014/main" id="{4DB53E1B-42B7-2F44-8281-2A9336C98788}"/>
              </a:ext>
            </a:extLst>
          </p:cNvPr>
          <p:cNvSpPr>
            <a:spLocks noGrp="1"/>
          </p:cNvSpPr>
          <p:nvPr>
            <p:ph type="sldNum" sz="quarter" idx="12"/>
          </p:nvPr>
        </p:nvSpPr>
        <p:spPr/>
        <p:txBody>
          <a:bodyPr/>
          <a:lstStyle/>
          <a:p>
            <a:fld id="{1EF5970D-8E09-4091-B1DE-76257E5F5308}" type="slidenum">
              <a:rPr lang="en-US" smtClean="0"/>
              <a:t>19</a:t>
            </a:fld>
            <a:endParaRPr lang="en-US" dirty="0"/>
          </a:p>
        </p:txBody>
      </p:sp>
    </p:spTree>
    <p:extLst>
      <p:ext uri="{BB962C8B-B14F-4D97-AF65-F5344CB8AC3E}">
        <p14:creationId xmlns:p14="http://schemas.microsoft.com/office/powerpoint/2010/main" val="83560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5F3025-2464-C2D1-E31A-ED5A9E5A1667}"/>
              </a:ext>
            </a:extLst>
          </p:cNvPr>
          <p:cNvSpPr>
            <a:spLocks noGrp="1"/>
          </p:cNvSpPr>
          <p:nvPr>
            <p:ph type="sldNum" sz="quarter" idx="12"/>
          </p:nvPr>
        </p:nvSpPr>
        <p:spPr/>
        <p:txBody>
          <a:bodyPr/>
          <a:lstStyle/>
          <a:p>
            <a:fld id="{1EF5970D-8E09-4091-B1DE-76257E5F5308}" type="slidenum">
              <a:rPr lang="en-US" smtClean="0"/>
              <a:t>2</a:t>
            </a:fld>
            <a:endParaRPr lang="en-US" dirty="0"/>
          </a:p>
        </p:txBody>
      </p:sp>
      <p:pic>
        <p:nvPicPr>
          <p:cNvPr id="4" name="Picture 3" descr="A pop-up AR scene from a  book of red foxes standing among trees.  ">
            <a:extLst>
              <a:ext uri="{FF2B5EF4-FFF2-40B4-BE49-F238E27FC236}">
                <a16:creationId xmlns:a16="http://schemas.microsoft.com/office/drawing/2014/main" id="{36BB7F7B-1579-8FCF-993A-D17DE3AC1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6200"/>
            <a:ext cx="8534400" cy="6705600"/>
          </a:xfrm>
          <a:prstGeom prst="rect">
            <a:avLst/>
          </a:prstGeom>
        </p:spPr>
      </p:pic>
    </p:spTree>
    <p:extLst>
      <p:ext uri="{BB962C8B-B14F-4D97-AF65-F5344CB8AC3E}">
        <p14:creationId xmlns:p14="http://schemas.microsoft.com/office/powerpoint/2010/main" val="718728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CDCC-706C-EAEC-CD77-B9A3D4483D33}"/>
              </a:ext>
            </a:extLst>
          </p:cNvPr>
          <p:cNvSpPr>
            <a:spLocks noGrp="1"/>
          </p:cNvSpPr>
          <p:nvPr>
            <p:ph type="title"/>
          </p:nvPr>
        </p:nvSpPr>
        <p:spPr/>
        <p:txBody>
          <a:bodyPr/>
          <a:lstStyle/>
          <a:p>
            <a:r>
              <a:rPr lang="en-US" dirty="0"/>
              <a:t>About AR for Learning </a:t>
            </a:r>
            <a:r>
              <a:rPr lang="en-US" sz="2000" dirty="0"/>
              <a:t>(cont.) </a:t>
            </a:r>
            <a:endParaRPr lang="en-US" dirty="0"/>
          </a:p>
        </p:txBody>
      </p:sp>
      <p:sp>
        <p:nvSpPr>
          <p:cNvPr id="3" name="Content Placeholder 2">
            <a:extLst>
              <a:ext uri="{FF2B5EF4-FFF2-40B4-BE49-F238E27FC236}">
                <a16:creationId xmlns:a16="http://schemas.microsoft.com/office/drawing/2014/main" id="{112E78BD-93E5-2896-0E2D-E191AFAA214A}"/>
              </a:ext>
            </a:extLst>
          </p:cNvPr>
          <p:cNvSpPr>
            <a:spLocks noGrp="1"/>
          </p:cNvSpPr>
          <p:nvPr>
            <p:ph idx="1"/>
          </p:nvPr>
        </p:nvSpPr>
        <p:spPr/>
        <p:txBody>
          <a:bodyPr>
            <a:normAutofit fontScale="85000" lnSpcReduction="20000"/>
          </a:bodyPr>
          <a:lstStyle/>
          <a:p>
            <a:r>
              <a:rPr lang="en-US" dirty="0"/>
              <a:t>The AR experiences may be location-based (locative), in a geographical sense.  </a:t>
            </a:r>
          </a:p>
          <a:p>
            <a:pPr marL="571500" indent="-571500">
              <a:buFont typeface="Arial" panose="020B0604020202020204" pitchFamily="34" charset="0"/>
              <a:buChar char="•"/>
            </a:pPr>
            <a:r>
              <a:rPr lang="en-US" dirty="0"/>
              <a:t>Some are world-scale experiences.  </a:t>
            </a:r>
          </a:p>
          <a:p>
            <a:pPr marL="571500" indent="-571500">
              <a:buFont typeface="Arial" panose="020B0604020202020204" pitchFamily="34" charset="0"/>
              <a:buChar char="•"/>
            </a:pPr>
            <a:r>
              <a:rPr lang="en-US" dirty="0"/>
              <a:t>AR may be part of a walk-sequence, for example. </a:t>
            </a:r>
          </a:p>
          <a:p>
            <a:r>
              <a:rPr lang="en-US" dirty="0"/>
              <a:t>The AR experiences may be non-location-based.  It can be delivered on an app and mobile device anywhere in the world.  Some require use of headsets, wearables, and others.  Some use projectors.  They may be spawned anytime-anywhere, in a ubiquitous way.  </a:t>
            </a:r>
          </a:p>
          <a:p>
            <a:r>
              <a:rPr lang="en-US" dirty="0"/>
              <a:t>AR experiences may be delivered remotely (virtually) for online learning. </a:t>
            </a:r>
          </a:p>
        </p:txBody>
      </p:sp>
      <p:sp>
        <p:nvSpPr>
          <p:cNvPr id="4" name="Slide Number Placeholder 3">
            <a:extLst>
              <a:ext uri="{FF2B5EF4-FFF2-40B4-BE49-F238E27FC236}">
                <a16:creationId xmlns:a16="http://schemas.microsoft.com/office/drawing/2014/main" id="{73A8D8FB-3DB5-580E-A990-7FE9ED2F1001}"/>
              </a:ext>
            </a:extLst>
          </p:cNvPr>
          <p:cNvSpPr>
            <a:spLocks noGrp="1"/>
          </p:cNvSpPr>
          <p:nvPr>
            <p:ph type="sldNum" sz="quarter" idx="12"/>
          </p:nvPr>
        </p:nvSpPr>
        <p:spPr/>
        <p:txBody>
          <a:bodyPr/>
          <a:lstStyle/>
          <a:p>
            <a:fld id="{1EF5970D-8E09-4091-B1DE-76257E5F5308}" type="slidenum">
              <a:rPr lang="en-US" smtClean="0"/>
              <a:t>20</a:t>
            </a:fld>
            <a:endParaRPr lang="en-US" dirty="0"/>
          </a:p>
        </p:txBody>
      </p:sp>
    </p:spTree>
    <p:extLst>
      <p:ext uri="{BB962C8B-B14F-4D97-AF65-F5344CB8AC3E}">
        <p14:creationId xmlns:p14="http://schemas.microsoft.com/office/powerpoint/2010/main" val="900020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A26B-4DF2-E74E-71DF-999FDE0114DF}"/>
              </a:ext>
            </a:extLst>
          </p:cNvPr>
          <p:cNvSpPr>
            <a:spLocks noGrp="1"/>
          </p:cNvSpPr>
          <p:nvPr>
            <p:ph type="title"/>
          </p:nvPr>
        </p:nvSpPr>
        <p:spPr/>
        <p:txBody>
          <a:bodyPr/>
          <a:lstStyle/>
          <a:p>
            <a:r>
              <a:rPr lang="en-US" dirty="0"/>
              <a:t>About AR for Learning </a:t>
            </a:r>
            <a:r>
              <a:rPr lang="en-US" sz="2000" dirty="0"/>
              <a:t>(cont.) </a:t>
            </a:r>
            <a:endParaRPr lang="en-US" dirty="0"/>
          </a:p>
        </p:txBody>
      </p:sp>
      <p:sp>
        <p:nvSpPr>
          <p:cNvPr id="3" name="Content Placeholder 2">
            <a:extLst>
              <a:ext uri="{FF2B5EF4-FFF2-40B4-BE49-F238E27FC236}">
                <a16:creationId xmlns:a16="http://schemas.microsoft.com/office/drawing/2014/main" id="{3EE49014-3E45-491B-C6BC-56019AA4C011}"/>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The designed AR can be exploratory.  </a:t>
            </a:r>
          </a:p>
          <a:p>
            <a:pPr marL="571500" indent="-571500">
              <a:buFont typeface="Arial" panose="020B0604020202020204" pitchFamily="34" charset="0"/>
              <a:buChar char="•"/>
            </a:pPr>
            <a:r>
              <a:rPr lang="en-US" dirty="0"/>
              <a:t>Or it can be guided (such as having individuals or small groups move from station to station).   </a:t>
            </a:r>
          </a:p>
          <a:p>
            <a:pPr marL="571500" indent="-571500">
              <a:buFont typeface="Arial" panose="020B0604020202020204" pitchFamily="34" charset="0"/>
              <a:buChar char="•"/>
            </a:pPr>
            <a:r>
              <a:rPr lang="en-US" dirty="0"/>
              <a:t>AR may be experienced individually or in small groups.  </a:t>
            </a:r>
          </a:p>
          <a:p>
            <a:pPr marL="571500" indent="-571500">
              <a:buFont typeface="Arial" panose="020B0604020202020204" pitchFamily="34" charset="0"/>
              <a:buChar char="•"/>
            </a:pPr>
            <a:r>
              <a:rPr lang="en-US" dirty="0"/>
              <a:t>The AR experience may be dynamic.  </a:t>
            </a:r>
          </a:p>
          <a:p>
            <a:pPr marL="1257300" lvl="1" indent="-571500"/>
            <a:r>
              <a:rPr lang="en-US" dirty="0"/>
              <a:t>For example, data may be streamed to change the scene or parameters of the scene.  </a:t>
            </a:r>
          </a:p>
          <a:p>
            <a:endParaRPr lang="en-US" dirty="0"/>
          </a:p>
        </p:txBody>
      </p:sp>
      <p:sp>
        <p:nvSpPr>
          <p:cNvPr id="4" name="Slide Number Placeholder 3">
            <a:extLst>
              <a:ext uri="{FF2B5EF4-FFF2-40B4-BE49-F238E27FC236}">
                <a16:creationId xmlns:a16="http://schemas.microsoft.com/office/drawing/2014/main" id="{067A60F0-CDFD-1690-7A34-B8FE8F528D3A}"/>
              </a:ext>
            </a:extLst>
          </p:cNvPr>
          <p:cNvSpPr>
            <a:spLocks noGrp="1"/>
          </p:cNvSpPr>
          <p:nvPr>
            <p:ph type="sldNum" sz="quarter" idx="12"/>
          </p:nvPr>
        </p:nvSpPr>
        <p:spPr/>
        <p:txBody>
          <a:bodyPr/>
          <a:lstStyle/>
          <a:p>
            <a:fld id="{1EF5970D-8E09-4091-B1DE-76257E5F5308}" type="slidenum">
              <a:rPr lang="en-US" smtClean="0"/>
              <a:t>21</a:t>
            </a:fld>
            <a:endParaRPr lang="en-US" dirty="0"/>
          </a:p>
        </p:txBody>
      </p:sp>
    </p:spTree>
    <p:extLst>
      <p:ext uri="{BB962C8B-B14F-4D97-AF65-F5344CB8AC3E}">
        <p14:creationId xmlns:p14="http://schemas.microsoft.com/office/powerpoint/2010/main" val="315628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C062D7-5A09-FBB0-CB38-E7EB5BCEA8A9}"/>
              </a:ext>
            </a:extLst>
          </p:cNvPr>
          <p:cNvSpPr>
            <a:spLocks noGrp="1"/>
          </p:cNvSpPr>
          <p:nvPr>
            <p:ph type="sldNum" sz="quarter" idx="12"/>
          </p:nvPr>
        </p:nvSpPr>
        <p:spPr/>
        <p:txBody>
          <a:bodyPr/>
          <a:lstStyle/>
          <a:p>
            <a:fld id="{1EF5970D-8E09-4091-B1DE-76257E5F5308}" type="slidenum">
              <a:rPr lang="en-US" smtClean="0"/>
              <a:t>22</a:t>
            </a:fld>
            <a:endParaRPr lang="en-US" dirty="0"/>
          </a:p>
        </p:txBody>
      </p:sp>
      <p:pic>
        <p:nvPicPr>
          <p:cNvPr id="3" name="Picture 2" descr="A fancified projector created by the Deep Dream Generator (Generative AI )">
            <a:extLst>
              <a:ext uri="{FF2B5EF4-FFF2-40B4-BE49-F238E27FC236}">
                <a16:creationId xmlns:a16="http://schemas.microsoft.com/office/drawing/2014/main" id="{57A3F0E3-8A72-74AA-9DA2-40532CA52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570" y="-87409"/>
            <a:ext cx="8742630" cy="6869209"/>
          </a:xfrm>
          <a:prstGeom prst="rect">
            <a:avLst/>
          </a:prstGeom>
        </p:spPr>
      </p:pic>
    </p:spTree>
    <p:extLst>
      <p:ext uri="{BB962C8B-B14F-4D97-AF65-F5344CB8AC3E}">
        <p14:creationId xmlns:p14="http://schemas.microsoft.com/office/powerpoint/2010/main" val="2050331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F823-384E-4C5D-26B7-9DDE138AA8A1}"/>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A3652AE9-3821-CA16-EE93-D859763C00DC}"/>
              </a:ext>
            </a:extLst>
          </p:cNvPr>
          <p:cNvSpPr>
            <a:spLocks noGrp="1"/>
          </p:cNvSpPr>
          <p:nvPr>
            <p:ph idx="1"/>
          </p:nvPr>
        </p:nvSpPr>
        <p:spPr/>
        <p:txBody>
          <a:bodyPr/>
          <a:lstStyle/>
          <a:p>
            <a:r>
              <a:rPr lang="en-US" dirty="0"/>
              <a:t>Some AR systems enable instructor controls to understand a physical space in which multiple learners are interacting.  </a:t>
            </a:r>
          </a:p>
          <a:p>
            <a:pPr marL="571500" indent="-571500">
              <a:buFont typeface="Arial" panose="020B0604020202020204" pitchFamily="34" charset="0"/>
              <a:buChar char="•"/>
            </a:pPr>
            <a:r>
              <a:rPr lang="en-US" dirty="0"/>
              <a:t>In some cases, instructors have admin-level access to systems to change up the AR for the learning.  </a:t>
            </a:r>
          </a:p>
          <a:p>
            <a:r>
              <a:rPr lang="en-US" dirty="0"/>
              <a:t>Some AR systems enable data collection from the teaching and  learning.  </a:t>
            </a:r>
          </a:p>
        </p:txBody>
      </p:sp>
      <p:sp>
        <p:nvSpPr>
          <p:cNvPr id="4" name="Slide Number Placeholder 3">
            <a:extLst>
              <a:ext uri="{FF2B5EF4-FFF2-40B4-BE49-F238E27FC236}">
                <a16:creationId xmlns:a16="http://schemas.microsoft.com/office/drawing/2014/main" id="{1B5CB4A2-E1E7-3D2D-2690-78ECCFBD3FDC}"/>
              </a:ext>
            </a:extLst>
          </p:cNvPr>
          <p:cNvSpPr>
            <a:spLocks noGrp="1"/>
          </p:cNvSpPr>
          <p:nvPr>
            <p:ph type="sldNum" sz="quarter" idx="12"/>
          </p:nvPr>
        </p:nvSpPr>
        <p:spPr/>
        <p:txBody>
          <a:bodyPr/>
          <a:lstStyle/>
          <a:p>
            <a:fld id="{1EF5970D-8E09-4091-B1DE-76257E5F5308}" type="slidenum">
              <a:rPr lang="en-US" smtClean="0"/>
              <a:t>23</a:t>
            </a:fld>
            <a:endParaRPr lang="en-US" dirty="0"/>
          </a:p>
        </p:txBody>
      </p:sp>
    </p:spTree>
    <p:extLst>
      <p:ext uri="{BB962C8B-B14F-4D97-AF65-F5344CB8AC3E}">
        <p14:creationId xmlns:p14="http://schemas.microsoft.com/office/powerpoint/2010/main" val="3508076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DEE-80FE-340E-0886-C2C8A2DE8773}"/>
              </a:ext>
            </a:extLst>
          </p:cNvPr>
          <p:cNvSpPr>
            <a:spLocks noGrp="1"/>
          </p:cNvSpPr>
          <p:nvPr>
            <p:ph type="title"/>
          </p:nvPr>
        </p:nvSpPr>
        <p:spPr/>
        <p:txBody>
          <a:bodyPr/>
          <a:lstStyle/>
          <a:p>
            <a:r>
              <a:rPr lang="en-US" dirty="0"/>
              <a:t>Scale and AR</a:t>
            </a:r>
          </a:p>
        </p:txBody>
      </p:sp>
      <p:sp>
        <p:nvSpPr>
          <p:cNvPr id="3" name="Content Placeholder 2">
            <a:extLst>
              <a:ext uri="{FF2B5EF4-FFF2-40B4-BE49-F238E27FC236}">
                <a16:creationId xmlns:a16="http://schemas.microsoft.com/office/drawing/2014/main" id="{2313D452-A868-6281-1231-E94D794AFEFE}"/>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Some AR systems are desktop ones, such as for e-publications.  </a:t>
            </a:r>
          </a:p>
          <a:p>
            <a:pPr marL="571500" indent="-571500">
              <a:buFont typeface="Arial" panose="020B0604020202020204" pitchFamily="34" charset="0"/>
              <a:buChar char="•"/>
            </a:pPr>
            <a:r>
              <a:rPr lang="en-US" dirty="0"/>
              <a:t>Others are mass-scale, such as projected displays painted on the sides of skyscrapers.  </a:t>
            </a:r>
          </a:p>
          <a:p>
            <a:pPr marL="571500" indent="-571500">
              <a:buFont typeface="Arial" panose="020B0604020202020204" pitchFamily="34" charset="0"/>
              <a:buChar char="•"/>
            </a:pPr>
            <a:r>
              <a:rPr lang="en-US" dirty="0"/>
              <a:t>And others are larger still, with global scale ARs designed around particular themes and / or knowledge. </a:t>
            </a:r>
          </a:p>
          <a:p>
            <a:pPr marL="1257300" lvl="1" indent="-571500"/>
            <a:r>
              <a:rPr lang="en-US" dirty="0"/>
              <a:t>These depend on GPS coordinates.    </a:t>
            </a:r>
          </a:p>
        </p:txBody>
      </p:sp>
      <p:sp>
        <p:nvSpPr>
          <p:cNvPr id="4" name="Slide Number Placeholder 3">
            <a:extLst>
              <a:ext uri="{FF2B5EF4-FFF2-40B4-BE49-F238E27FC236}">
                <a16:creationId xmlns:a16="http://schemas.microsoft.com/office/drawing/2014/main" id="{DBF366E6-EAE3-9558-754D-EE4325405342}"/>
              </a:ext>
            </a:extLst>
          </p:cNvPr>
          <p:cNvSpPr>
            <a:spLocks noGrp="1"/>
          </p:cNvSpPr>
          <p:nvPr>
            <p:ph type="sldNum" sz="quarter" idx="12"/>
          </p:nvPr>
        </p:nvSpPr>
        <p:spPr/>
        <p:txBody>
          <a:bodyPr/>
          <a:lstStyle/>
          <a:p>
            <a:fld id="{1EF5970D-8E09-4091-B1DE-76257E5F5308}" type="slidenum">
              <a:rPr lang="en-US" smtClean="0"/>
              <a:t>24</a:t>
            </a:fld>
            <a:endParaRPr lang="en-US" dirty="0"/>
          </a:p>
        </p:txBody>
      </p:sp>
    </p:spTree>
    <p:extLst>
      <p:ext uri="{BB962C8B-B14F-4D97-AF65-F5344CB8AC3E}">
        <p14:creationId xmlns:p14="http://schemas.microsoft.com/office/powerpoint/2010/main" val="1116324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ECF67-7E41-1FC6-8D5B-82152575F3CD}"/>
              </a:ext>
            </a:extLst>
          </p:cNvPr>
          <p:cNvSpPr>
            <a:spLocks noGrp="1"/>
          </p:cNvSpPr>
          <p:nvPr>
            <p:ph type="title"/>
          </p:nvPr>
        </p:nvSpPr>
        <p:spPr/>
        <p:txBody>
          <a:bodyPr/>
          <a:lstStyle/>
          <a:p>
            <a:r>
              <a:rPr lang="en-US" dirty="0"/>
              <a:t>Some Learning Concepts</a:t>
            </a:r>
          </a:p>
        </p:txBody>
      </p:sp>
      <p:sp>
        <p:nvSpPr>
          <p:cNvPr id="5" name="Text Placeholder 4">
            <a:extLst>
              <a:ext uri="{FF2B5EF4-FFF2-40B4-BE49-F238E27FC236}">
                <a16:creationId xmlns:a16="http://schemas.microsoft.com/office/drawing/2014/main" id="{2640B47A-B271-4588-705D-B67C7E5CA767}"/>
              </a:ext>
            </a:extLst>
          </p:cNvPr>
          <p:cNvSpPr>
            <a:spLocks noGrp="1"/>
          </p:cNvSpPr>
          <p:nvPr>
            <p:ph type="body" idx="1"/>
          </p:nvPr>
        </p:nvSpPr>
        <p:spPr/>
        <p:txBody>
          <a:bodyPr/>
          <a:lstStyle/>
          <a:p>
            <a:r>
              <a:rPr lang="en-US" dirty="0"/>
              <a:t>Applied to AR</a:t>
            </a:r>
          </a:p>
        </p:txBody>
      </p:sp>
      <p:sp>
        <p:nvSpPr>
          <p:cNvPr id="6" name="Slide Number Placeholder 5">
            <a:extLst>
              <a:ext uri="{FF2B5EF4-FFF2-40B4-BE49-F238E27FC236}">
                <a16:creationId xmlns:a16="http://schemas.microsoft.com/office/drawing/2014/main" id="{1DCF1407-DB4A-6964-94F0-A5DE5823E79F}"/>
              </a:ext>
            </a:extLst>
          </p:cNvPr>
          <p:cNvSpPr>
            <a:spLocks noGrp="1"/>
          </p:cNvSpPr>
          <p:nvPr>
            <p:ph type="sldNum" sz="quarter" idx="12"/>
          </p:nvPr>
        </p:nvSpPr>
        <p:spPr/>
        <p:txBody>
          <a:bodyPr/>
          <a:lstStyle/>
          <a:p>
            <a:fld id="{1EF5970D-8E09-4091-B1DE-76257E5F5308}" type="slidenum">
              <a:rPr lang="en-US" smtClean="0"/>
              <a:t>25</a:t>
            </a:fld>
            <a:endParaRPr lang="en-US" dirty="0"/>
          </a:p>
        </p:txBody>
      </p:sp>
    </p:spTree>
    <p:extLst>
      <p:ext uri="{BB962C8B-B14F-4D97-AF65-F5344CB8AC3E}">
        <p14:creationId xmlns:p14="http://schemas.microsoft.com/office/powerpoint/2010/main" val="8400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8CEA-6F7A-BAB9-6AF6-3A0519ECADBB}"/>
              </a:ext>
            </a:extLst>
          </p:cNvPr>
          <p:cNvSpPr>
            <a:spLocks noGrp="1"/>
          </p:cNvSpPr>
          <p:nvPr>
            <p:ph type="title"/>
          </p:nvPr>
        </p:nvSpPr>
        <p:spPr/>
        <p:txBody>
          <a:bodyPr/>
          <a:lstStyle/>
          <a:p>
            <a:r>
              <a:rPr lang="en-US" dirty="0"/>
              <a:t>Learning Concepts re: AR </a:t>
            </a:r>
          </a:p>
        </p:txBody>
      </p:sp>
      <p:sp>
        <p:nvSpPr>
          <p:cNvPr id="3" name="Content Placeholder 2">
            <a:extLst>
              <a:ext uri="{FF2B5EF4-FFF2-40B4-BE49-F238E27FC236}">
                <a16:creationId xmlns:a16="http://schemas.microsoft.com/office/drawing/2014/main" id="{94F4C287-A8F3-C65A-0217-B05D6FB7CA10}"/>
              </a:ext>
            </a:extLst>
          </p:cNvPr>
          <p:cNvSpPr>
            <a:spLocks noGrp="1"/>
          </p:cNvSpPr>
          <p:nvPr>
            <p:ph idx="1"/>
          </p:nvPr>
        </p:nvSpPr>
        <p:spPr/>
        <p:txBody>
          <a:bodyPr/>
          <a:lstStyle/>
          <a:p>
            <a:r>
              <a:rPr lang="en-US" dirty="0"/>
              <a:t>Formal, nonformal, and informal learning:  </a:t>
            </a:r>
          </a:p>
          <a:p>
            <a:pPr marL="571500" indent="-571500">
              <a:buFont typeface="Arial" panose="020B0604020202020204" pitchFamily="34" charset="0"/>
              <a:buChar char="•"/>
            </a:pPr>
            <a:r>
              <a:rPr lang="en-US" dirty="0"/>
              <a:t>AR applies to pre-school to post-graduate school learning in formal (accredited) learning.  </a:t>
            </a:r>
          </a:p>
          <a:p>
            <a:pPr marL="571500" indent="-571500">
              <a:buFont typeface="Arial" panose="020B0604020202020204" pitchFamily="34" charset="0"/>
              <a:buChar char="•"/>
            </a:pPr>
            <a:r>
              <a:rPr lang="en-US" dirty="0"/>
              <a:t>It has been used in non-formal learning (non-credit designed learning, trainings).  </a:t>
            </a:r>
          </a:p>
          <a:p>
            <a:pPr marL="571500" indent="-571500">
              <a:buFont typeface="Arial" panose="020B0604020202020204" pitchFamily="34" charset="0"/>
              <a:buChar char="•"/>
            </a:pPr>
            <a:r>
              <a:rPr lang="en-US" dirty="0"/>
              <a:t>It has been used in informal learning (incidental learning from lived experiences).  </a:t>
            </a:r>
          </a:p>
          <a:p>
            <a:endParaRPr lang="en-US" dirty="0"/>
          </a:p>
        </p:txBody>
      </p:sp>
      <p:sp>
        <p:nvSpPr>
          <p:cNvPr id="4" name="Slide Number Placeholder 3">
            <a:extLst>
              <a:ext uri="{FF2B5EF4-FFF2-40B4-BE49-F238E27FC236}">
                <a16:creationId xmlns:a16="http://schemas.microsoft.com/office/drawing/2014/main" id="{48996D90-8808-3619-48F2-7F14BA529B8C}"/>
              </a:ext>
            </a:extLst>
          </p:cNvPr>
          <p:cNvSpPr>
            <a:spLocks noGrp="1"/>
          </p:cNvSpPr>
          <p:nvPr>
            <p:ph type="sldNum" sz="quarter" idx="12"/>
          </p:nvPr>
        </p:nvSpPr>
        <p:spPr/>
        <p:txBody>
          <a:bodyPr/>
          <a:lstStyle/>
          <a:p>
            <a:fld id="{1EF5970D-8E09-4091-B1DE-76257E5F5308}" type="slidenum">
              <a:rPr lang="en-US" smtClean="0"/>
              <a:t>26</a:t>
            </a:fld>
            <a:endParaRPr lang="en-US" dirty="0"/>
          </a:p>
        </p:txBody>
      </p:sp>
    </p:spTree>
    <p:extLst>
      <p:ext uri="{BB962C8B-B14F-4D97-AF65-F5344CB8AC3E}">
        <p14:creationId xmlns:p14="http://schemas.microsoft.com/office/powerpoint/2010/main" val="3183331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AA41-7833-33D4-9F71-4D01DF99D8C8}"/>
              </a:ext>
            </a:extLst>
          </p:cNvPr>
          <p:cNvSpPr>
            <a:spLocks noGrp="1"/>
          </p:cNvSpPr>
          <p:nvPr>
            <p:ph type="title"/>
          </p:nvPr>
        </p:nvSpPr>
        <p:spPr/>
        <p:txBody>
          <a:bodyPr/>
          <a:lstStyle/>
          <a:p>
            <a:r>
              <a:rPr lang="en-US" dirty="0"/>
              <a:t>Learning Theories Applied to AR</a:t>
            </a:r>
            <a:endParaRPr lang="en-US" sz="2000" dirty="0"/>
          </a:p>
        </p:txBody>
      </p:sp>
      <p:sp>
        <p:nvSpPr>
          <p:cNvPr id="3" name="Content Placeholder 2">
            <a:extLst>
              <a:ext uri="{FF2B5EF4-FFF2-40B4-BE49-F238E27FC236}">
                <a16:creationId xmlns:a16="http://schemas.microsoft.com/office/drawing/2014/main" id="{90CC9213-D43E-E43B-9F53-2A6269D47522}"/>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Bloom’s (1956, 2001) taxonomy of learning objectives</a:t>
            </a:r>
          </a:p>
          <a:p>
            <a:pPr marL="1257300" lvl="1" indent="-571500"/>
            <a:r>
              <a:rPr lang="en-US" dirty="0"/>
              <a:t>Create</a:t>
            </a:r>
          </a:p>
          <a:p>
            <a:pPr marL="1257300" lvl="1" indent="-571500"/>
            <a:r>
              <a:rPr lang="en-US" dirty="0"/>
              <a:t>Evaluate</a:t>
            </a:r>
          </a:p>
          <a:p>
            <a:pPr marL="1257300" lvl="1" indent="-571500"/>
            <a:r>
              <a:rPr lang="en-US" dirty="0"/>
              <a:t>Analyze</a:t>
            </a:r>
          </a:p>
          <a:p>
            <a:pPr marL="1257300" lvl="1" indent="-571500"/>
            <a:r>
              <a:rPr lang="en-US" dirty="0"/>
              <a:t>Apply</a:t>
            </a:r>
          </a:p>
          <a:p>
            <a:pPr marL="1257300" lvl="1" indent="-571500"/>
            <a:r>
              <a:rPr lang="en-US" dirty="0"/>
              <a:t>Understand</a:t>
            </a:r>
          </a:p>
          <a:p>
            <a:pPr marL="1257300" lvl="1" indent="-571500"/>
            <a:r>
              <a:rPr lang="en-US" dirty="0"/>
              <a:t>Remember </a:t>
            </a:r>
          </a:p>
        </p:txBody>
      </p:sp>
      <p:sp>
        <p:nvSpPr>
          <p:cNvPr id="4" name="Slide Number Placeholder 3">
            <a:extLst>
              <a:ext uri="{FF2B5EF4-FFF2-40B4-BE49-F238E27FC236}">
                <a16:creationId xmlns:a16="http://schemas.microsoft.com/office/drawing/2014/main" id="{0A33BF74-0675-0BAB-5DC0-AAD5F4CEFEC8}"/>
              </a:ext>
            </a:extLst>
          </p:cNvPr>
          <p:cNvSpPr>
            <a:spLocks noGrp="1"/>
          </p:cNvSpPr>
          <p:nvPr>
            <p:ph type="sldNum" sz="quarter" idx="12"/>
          </p:nvPr>
        </p:nvSpPr>
        <p:spPr/>
        <p:txBody>
          <a:bodyPr/>
          <a:lstStyle/>
          <a:p>
            <a:fld id="{1EF5970D-8E09-4091-B1DE-76257E5F5308}" type="slidenum">
              <a:rPr lang="en-US" smtClean="0"/>
              <a:t>27</a:t>
            </a:fld>
            <a:endParaRPr lang="en-US" dirty="0"/>
          </a:p>
        </p:txBody>
      </p:sp>
    </p:spTree>
    <p:extLst>
      <p:ext uri="{BB962C8B-B14F-4D97-AF65-F5344CB8AC3E}">
        <p14:creationId xmlns:p14="http://schemas.microsoft.com/office/powerpoint/2010/main" val="2320748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10AD-4E2A-050C-EC79-7EE3677FAAAE}"/>
              </a:ext>
            </a:extLst>
          </p:cNvPr>
          <p:cNvSpPr>
            <a:spLocks noGrp="1"/>
          </p:cNvSpPr>
          <p:nvPr>
            <p:ph type="title"/>
          </p:nvPr>
        </p:nvSpPr>
        <p:spPr/>
        <p:txBody>
          <a:bodyPr/>
          <a:lstStyle/>
          <a:p>
            <a:r>
              <a:rPr lang="en-US" dirty="0"/>
              <a:t>Learning Theories Applied to AR</a:t>
            </a:r>
            <a:r>
              <a:rPr lang="en-US" sz="2000" dirty="0"/>
              <a:t> (cont.)</a:t>
            </a:r>
          </a:p>
        </p:txBody>
      </p:sp>
      <p:sp>
        <p:nvSpPr>
          <p:cNvPr id="3" name="Content Placeholder 2">
            <a:extLst>
              <a:ext uri="{FF2B5EF4-FFF2-40B4-BE49-F238E27FC236}">
                <a16:creationId xmlns:a16="http://schemas.microsoft.com/office/drawing/2014/main" id="{9C16C8B2-D91E-3288-8EC0-B306B6069389}"/>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Piaget’s (1964) constructivism (learners are not passive receptacles of information but actively sense-make; learning has to be active; learners have to be active agents in their learning and make relevant decisions and choices) </a:t>
            </a:r>
          </a:p>
          <a:p>
            <a:pPr marL="1257300" lvl="1" indent="-571500"/>
            <a:endParaRPr lang="en-US" dirty="0"/>
          </a:p>
          <a:p>
            <a:endParaRPr lang="en-US" dirty="0"/>
          </a:p>
        </p:txBody>
      </p:sp>
      <p:sp>
        <p:nvSpPr>
          <p:cNvPr id="4" name="Slide Number Placeholder 3">
            <a:extLst>
              <a:ext uri="{FF2B5EF4-FFF2-40B4-BE49-F238E27FC236}">
                <a16:creationId xmlns:a16="http://schemas.microsoft.com/office/drawing/2014/main" id="{2E3510A9-E698-D337-CB77-1FAF48C29042}"/>
              </a:ext>
            </a:extLst>
          </p:cNvPr>
          <p:cNvSpPr>
            <a:spLocks noGrp="1"/>
          </p:cNvSpPr>
          <p:nvPr>
            <p:ph type="sldNum" sz="quarter" idx="12"/>
          </p:nvPr>
        </p:nvSpPr>
        <p:spPr/>
        <p:txBody>
          <a:bodyPr/>
          <a:lstStyle/>
          <a:p>
            <a:fld id="{1EF5970D-8E09-4091-B1DE-76257E5F5308}" type="slidenum">
              <a:rPr lang="en-US" smtClean="0"/>
              <a:t>28</a:t>
            </a:fld>
            <a:endParaRPr lang="en-US" dirty="0"/>
          </a:p>
        </p:txBody>
      </p:sp>
    </p:spTree>
    <p:extLst>
      <p:ext uri="{BB962C8B-B14F-4D97-AF65-F5344CB8AC3E}">
        <p14:creationId xmlns:p14="http://schemas.microsoft.com/office/powerpoint/2010/main" val="1175976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C70E-EE9A-339D-7E61-BA5FC42F694A}"/>
              </a:ext>
            </a:extLst>
          </p:cNvPr>
          <p:cNvSpPr>
            <a:spLocks noGrp="1"/>
          </p:cNvSpPr>
          <p:nvPr>
            <p:ph type="title"/>
          </p:nvPr>
        </p:nvSpPr>
        <p:spPr/>
        <p:txBody>
          <a:bodyPr/>
          <a:lstStyle/>
          <a:p>
            <a:r>
              <a:rPr lang="en-US" dirty="0"/>
              <a:t>Learning Theories Applied to AR</a:t>
            </a:r>
            <a:r>
              <a:rPr lang="en-US" sz="2000" dirty="0"/>
              <a:t> (cont.)</a:t>
            </a:r>
            <a:endParaRPr lang="en-US" dirty="0"/>
          </a:p>
        </p:txBody>
      </p:sp>
      <p:sp>
        <p:nvSpPr>
          <p:cNvPr id="3" name="Content Placeholder 2">
            <a:extLst>
              <a:ext uri="{FF2B5EF4-FFF2-40B4-BE49-F238E27FC236}">
                <a16:creationId xmlns:a16="http://schemas.microsoft.com/office/drawing/2014/main" id="{15E9837E-0920-79B1-BCC8-8A99D6BD80D2}"/>
              </a:ext>
            </a:extLst>
          </p:cNvPr>
          <p:cNvSpPr>
            <a:spLocks noGrp="1"/>
          </p:cNvSpPr>
          <p:nvPr>
            <p:ph idx="1"/>
          </p:nvPr>
        </p:nvSpPr>
        <p:spPr/>
        <p:txBody>
          <a:bodyPr/>
          <a:lstStyle/>
          <a:p>
            <a:pPr marL="571500" indent="-571500">
              <a:buFont typeface="Arial" panose="020B0604020202020204" pitchFamily="34" charset="0"/>
              <a:buChar char="•"/>
            </a:pPr>
            <a:r>
              <a:rPr lang="en-US" dirty="0"/>
              <a:t>Vygotsky’s (1968) and Bandura’s (1977, 1986) social constructivism (meaning is made socially and in groups)</a:t>
            </a:r>
          </a:p>
          <a:p>
            <a:pPr marL="1257300" lvl="1" indent="-571500"/>
            <a:r>
              <a:rPr lang="en-US" dirty="0"/>
              <a:t>Sensemaking as individuals and as groups; individual sensibility informed by the social even if it may seem like the individual is thinking alone </a:t>
            </a:r>
          </a:p>
          <a:p>
            <a:endParaRPr lang="en-US" dirty="0"/>
          </a:p>
        </p:txBody>
      </p:sp>
      <p:sp>
        <p:nvSpPr>
          <p:cNvPr id="4" name="Slide Number Placeholder 3">
            <a:extLst>
              <a:ext uri="{FF2B5EF4-FFF2-40B4-BE49-F238E27FC236}">
                <a16:creationId xmlns:a16="http://schemas.microsoft.com/office/drawing/2014/main" id="{0864565E-DBC9-8C14-9047-3920C3820F83}"/>
              </a:ext>
            </a:extLst>
          </p:cNvPr>
          <p:cNvSpPr>
            <a:spLocks noGrp="1"/>
          </p:cNvSpPr>
          <p:nvPr>
            <p:ph type="sldNum" sz="quarter" idx="12"/>
          </p:nvPr>
        </p:nvSpPr>
        <p:spPr/>
        <p:txBody>
          <a:bodyPr/>
          <a:lstStyle/>
          <a:p>
            <a:fld id="{1EF5970D-8E09-4091-B1DE-76257E5F5308}" type="slidenum">
              <a:rPr lang="en-US" smtClean="0"/>
              <a:t>29</a:t>
            </a:fld>
            <a:endParaRPr lang="en-US" dirty="0"/>
          </a:p>
        </p:txBody>
      </p:sp>
    </p:spTree>
    <p:extLst>
      <p:ext uri="{BB962C8B-B14F-4D97-AF65-F5344CB8AC3E}">
        <p14:creationId xmlns:p14="http://schemas.microsoft.com/office/powerpoint/2010/main" val="79543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37115-7A16-5CA3-4EC9-CF2184D4A023}"/>
              </a:ext>
            </a:extLst>
          </p:cNvPr>
          <p:cNvSpPr>
            <a:spLocks noGrp="1"/>
          </p:cNvSpPr>
          <p:nvPr>
            <p:ph type="sldNum" sz="quarter" idx="12"/>
          </p:nvPr>
        </p:nvSpPr>
        <p:spPr/>
        <p:txBody>
          <a:bodyPr/>
          <a:lstStyle/>
          <a:p>
            <a:fld id="{1EF5970D-8E09-4091-B1DE-76257E5F5308}" type="slidenum">
              <a:rPr lang="en-US" smtClean="0"/>
              <a:t>3</a:t>
            </a:fld>
            <a:endParaRPr lang="en-US" dirty="0"/>
          </a:p>
        </p:txBody>
      </p:sp>
      <p:pic>
        <p:nvPicPr>
          <p:cNvPr id="4" name="Picture 3" descr="A picture containing indoor, purple, store, colorful, as a virtual biology lab">
            <a:extLst>
              <a:ext uri="{FF2B5EF4-FFF2-40B4-BE49-F238E27FC236}">
                <a16:creationId xmlns:a16="http://schemas.microsoft.com/office/drawing/2014/main" id="{1E85BA09-2CCE-EEFA-8B19-7EB3DB715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6200"/>
            <a:ext cx="8534400" cy="6705600"/>
          </a:xfrm>
          <a:prstGeom prst="rect">
            <a:avLst/>
          </a:prstGeom>
        </p:spPr>
      </p:pic>
    </p:spTree>
    <p:extLst>
      <p:ext uri="{BB962C8B-B14F-4D97-AF65-F5344CB8AC3E}">
        <p14:creationId xmlns:p14="http://schemas.microsoft.com/office/powerpoint/2010/main" val="1530871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61AC-75DE-93A7-F3B9-54C8369F2F1A}"/>
              </a:ext>
            </a:extLst>
          </p:cNvPr>
          <p:cNvSpPr>
            <a:spLocks noGrp="1"/>
          </p:cNvSpPr>
          <p:nvPr>
            <p:ph type="title"/>
          </p:nvPr>
        </p:nvSpPr>
        <p:spPr/>
        <p:txBody>
          <a:bodyPr/>
          <a:lstStyle/>
          <a:p>
            <a:r>
              <a:rPr lang="en-US" dirty="0"/>
              <a:t>Learning Theories Applied to AR</a:t>
            </a:r>
            <a:r>
              <a:rPr lang="en-US" sz="2000" dirty="0"/>
              <a:t> (cont.)</a:t>
            </a:r>
            <a:endParaRPr lang="en-US" dirty="0"/>
          </a:p>
        </p:txBody>
      </p:sp>
      <p:sp>
        <p:nvSpPr>
          <p:cNvPr id="3" name="Content Placeholder 2">
            <a:extLst>
              <a:ext uri="{FF2B5EF4-FFF2-40B4-BE49-F238E27FC236}">
                <a16:creationId xmlns:a16="http://schemas.microsoft.com/office/drawing/2014/main" id="{D418F3BE-7539-80F3-3E1F-19B4D7804883}"/>
              </a:ext>
            </a:extLst>
          </p:cNvPr>
          <p:cNvSpPr>
            <a:spLocks noGrp="1"/>
          </p:cNvSpPr>
          <p:nvPr>
            <p:ph idx="1"/>
          </p:nvPr>
        </p:nvSpPr>
        <p:spPr/>
        <p:txBody>
          <a:bodyPr/>
          <a:lstStyle/>
          <a:p>
            <a:pPr marL="571500" indent="-571500">
              <a:buFont typeface="Arial" panose="020B0604020202020204" pitchFamily="34" charset="0"/>
              <a:buChar char="•"/>
            </a:pPr>
            <a:r>
              <a:rPr lang="en-US" dirty="0"/>
              <a:t>Kolb’s (1974) experiential learning cycle (concrete learning, reflective observation, abstract conceptualization, and active experimentation…in a continuous cycle) </a:t>
            </a:r>
          </a:p>
          <a:p>
            <a:endParaRPr lang="en-US" dirty="0"/>
          </a:p>
        </p:txBody>
      </p:sp>
      <p:sp>
        <p:nvSpPr>
          <p:cNvPr id="4" name="Slide Number Placeholder 3">
            <a:extLst>
              <a:ext uri="{FF2B5EF4-FFF2-40B4-BE49-F238E27FC236}">
                <a16:creationId xmlns:a16="http://schemas.microsoft.com/office/drawing/2014/main" id="{6C34DAA8-8034-1869-AD1A-417108B59E5E}"/>
              </a:ext>
            </a:extLst>
          </p:cNvPr>
          <p:cNvSpPr>
            <a:spLocks noGrp="1"/>
          </p:cNvSpPr>
          <p:nvPr>
            <p:ph type="sldNum" sz="quarter" idx="12"/>
          </p:nvPr>
        </p:nvSpPr>
        <p:spPr/>
        <p:txBody>
          <a:bodyPr/>
          <a:lstStyle/>
          <a:p>
            <a:fld id="{1EF5970D-8E09-4091-B1DE-76257E5F5308}" type="slidenum">
              <a:rPr lang="en-US" smtClean="0"/>
              <a:t>30</a:t>
            </a:fld>
            <a:endParaRPr lang="en-US" dirty="0"/>
          </a:p>
        </p:txBody>
      </p:sp>
    </p:spTree>
    <p:extLst>
      <p:ext uri="{BB962C8B-B14F-4D97-AF65-F5344CB8AC3E}">
        <p14:creationId xmlns:p14="http://schemas.microsoft.com/office/powerpoint/2010/main" val="4049100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D104-251B-22A3-C442-5DDBED8D64C9}"/>
              </a:ext>
            </a:extLst>
          </p:cNvPr>
          <p:cNvSpPr>
            <a:spLocks noGrp="1"/>
          </p:cNvSpPr>
          <p:nvPr>
            <p:ph type="title"/>
          </p:nvPr>
        </p:nvSpPr>
        <p:spPr/>
        <p:txBody>
          <a:bodyPr/>
          <a:lstStyle/>
          <a:p>
            <a:r>
              <a:rPr lang="en-US" dirty="0"/>
              <a:t>Learning Theories Applied to AR</a:t>
            </a:r>
            <a:r>
              <a:rPr lang="en-US" sz="2000" dirty="0"/>
              <a:t> (cont.)</a:t>
            </a:r>
            <a:endParaRPr lang="en-US" dirty="0"/>
          </a:p>
        </p:txBody>
      </p:sp>
      <p:sp>
        <p:nvSpPr>
          <p:cNvPr id="3" name="Content Placeholder 2">
            <a:extLst>
              <a:ext uri="{FF2B5EF4-FFF2-40B4-BE49-F238E27FC236}">
                <a16:creationId xmlns:a16="http://schemas.microsoft.com/office/drawing/2014/main" id="{AF921C16-F4EA-AE95-25FF-20AE2AF8528F}"/>
              </a:ext>
            </a:extLst>
          </p:cNvPr>
          <p:cNvSpPr>
            <a:spLocks noGrp="1"/>
          </p:cNvSpPr>
          <p:nvPr>
            <p:ph idx="1"/>
          </p:nvPr>
        </p:nvSpPr>
        <p:spPr/>
        <p:txBody>
          <a:bodyPr/>
          <a:lstStyle/>
          <a:p>
            <a:pPr marL="571500" indent="-571500">
              <a:buFont typeface="Arial" panose="020B0604020202020204" pitchFamily="34" charset="0"/>
              <a:buChar char="•"/>
            </a:pPr>
            <a:r>
              <a:rPr lang="en-US" dirty="0"/>
              <a:t>Hutchin’s (1990s) distributed cognition (knowledge and memory external to the learner, so more cognitive load may be applied to the learning at hand) </a:t>
            </a:r>
          </a:p>
          <a:p>
            <a:endParaRPr lang="en-US" dirty="0"/>
          </a:p>
        </p:txBody>
      </p:sp>
      <p:sp>
        <p:nvSpPr>
          <p:cNvPr id="4" name="Slide Number Placeholder 3">
            <a:extLst>
              <a:ext uri="{FF2B5EF4-FFF2-40B4-BE49-F238E27FC236}">
                <a16:creationId xmlns:a16="http://schemas.microsoft.com/office/drawing/2014/main" id="{467A0A35-EC8A-039E-2DE6-87219332B936}"/>
              </a:ext>
            </a:extLst>
          </p:cNvPr>
          <p:cNvSpPr>
            <a:spLocks noGrp="1"/>
          </p:cNvSpPr>
          <p:nvPr>
            <p:ph type="sldNum" sz="quarter" idx="12"/>
          </p:nvPr>
        </p:nvSpPr>
        <p:spPr/>
        <p:txBody>
          <a:bodyPr/>
          <a:lstStyle/>
          <a:p>
            <a:fld id="{1EF5970D-8E09-4091-B1DE-76257E5F5308}" type="slidenum">
              <a:rPr lang="en-US" smtClean="0"/>
              <a:t>31</a:t>
            </a:fld>
            <a:endParaRPr lang="en-US" dirty="0"/>
          </a:p>
        </p:txBody>
      </p:sp>
    </p:spTree>
    <p:extLst>
      <p:ext uri="{BB962C8B-B14F-4D97-AF65-F5344CB8AC3E}">
        <p14:creationId xmlns:p14="http://schemas.microsoft.com/office/powerpoint/2010/main" val="3613589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13E3-FA94-F94E-7221-89A241C7F2CF}"/>
              </a:ext>
            </a:extLst>
          </p:cNvPr>
          <p:cNvSpPr>
            <a:spLocks noGrp="1"/>
          </p:cNvSpPr>
          <p:nvPr>
            <p:ph type="title"/>
          </p:nvPr>
        </p:nvSpPr>
        <p:spPr/>
        <p:txBody>
          <a:bodyPr/>
          <a:lstStyle/>
          <a:p>
            <a:r>
              <a:rPr lang="en-US" dirty="0"/>
              <a:t>Learning Theories Applied to AR </a:t>
            </a:r>
            <a:r>
              <a:rPr lang="en-US" sz="2000" dirty="0"/>
              <a:t>(cont.) </a:t>
            </a:r>
          </a:p>
        </p:txBody>
      </p:sp>
      <p:sp>
        <p:nvSpPr>
          <p:cNvPr id="3" name="Content Placeholder 2">
            <a:extLst>
              <a:ext uri="{FF2B5EF4-FFF2-40B4-BE49-F238E27FC236}">
                <a16:creationId xmlns:a16="http://schemas.microsoft.com/office/drawing/2014/main" id="{2FA4BAC4-4CC9-8699-9F2C-A4344D5062AE}"/>
              </a:ext>
            </a:extLst>
          </p:cNvPr>
          <p:cNvSpPr>
            <a:spLocks noGrp="1"/>
          </p:cNvSpPr>
          <p:nvPr>
            <p:ph idx="1"/>
          </p:nvPr>
        </p:nvSpPr>
        <p:spPr/>
        <p:txBody>
          <a:bodyPr/>
          <a:lstStyle/>
          <a:p>
            <a:pPr marL="571500" indent="-571500">
              <a:buFont typeface="Arial" panose="020B0604020202020204" pitchFamily="34" charset="0"/>
              <a:buChar char="•"/>
            </a:pPr>
            <a:r>
              <a:rPr lang="en-US" dirty="0"/>
              <a:t>Mayer &amp; Moreno’s (2003) multimedia learning theory (cognitive load—extraneous—in particular should be lessened given the need to process high-dimensional information in multimedia learning, with high intrinsic cognitive load and germane cognitive load, which tax the working memory) </a:t>
            </a:r>
          </a:p>
          <a:p>
            <a:pPr marL="571500" indent="-571500">
              <a:buFont typeface="Arial" panose="020B0604020202020204" pitchFamily="34" charset="0"/>
              <a:buChar char="•"/>
            </a:pPr>
            <a:r>
              <a:rPr lang="en-US" dirty="0"/>
              <a:t>And others…  </a:t>
            </a:r>
          </a:p>
        </p:txBody>
      </p:sp>
      <p:sp>
        <p:nvSpPr>
          <p:cNvPr id="4" name="Slide Number Placeholder 3">
            <a:extLst>
              <a:ext uri="{FF2B5EF4-FFF2-40B4-BE49-F238E27FC236}">
                <a16:creationId xmlns:a16="http://schemas.microsoft.com/office/drawing/2014/main" id="{2E4AF23B-3A8B-4A99-3BBE-88DDD473939C}"/>
              </a:ext>
            </a:extLst>
          </p:cNvPr>
          <p:cNvSpPr>
            <a:spLocks noGrp="1"/>
          </p:cNvSpPr>
          <p:nvPr>
            <p:ph type="sldNum" sz="quarter" idx="12"/>
          </p:nvPr>
        </p:nvSpPr>
        <p:spPr/>
        <p:txBody>
          <a:bodyPr/>
          <a:lstStyle/>
          <a:p>
            <a:fld id="{1EF5970D-8E09-4091-B1DE-76257E5F5308}" type="slidenum">
              <a:rPr lang="en-US" smtClean="0"/>
              <a:t>32</a:t>
            </a:fld>
            <a:endParaRPr lang="en-US" dirty="0"/>
          </a:p>
        </p:txBody>
      </p:sp>
    </p:spTree>
    <p:extLst>
      <p:ext uri="{BB962C8B-B14F-4D97-AF65-F5344CB8AC3E}">
        <p14:creationId xmlns:p14="http://schemas.microsoft.com/office/powerpoint/2010/main" val="3736930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B033E3-3C12-04D4-DB00-A2349222541D}"/>
              </a:ext>
            </a:extLst>
          </p:cNvPr>
          <p:cNvSpPr>
            <a:spLocks noGrp="1"/>
          </p:cNvSpPr>
          <p:nvPr>
            <p:ph type="title"/>
          </p:nvPr>
        </p:nvSpPr>
        <p:spPr/>
        <p:txBody>
          <a:bodyPr/>
          <a:lstStyle/>
          <a:p>
            <a:r>
              <a:rPr lang="en-US" dirty="0"/>
              <a:t>How AR is Generally Designed</a:t>
            </a:r>
          </a:p>
        </p:txBody>
      </p:sp>
      <p:sp>
        <p:nvSpPr>
          <p:cNvPr id="6" name="Text Placeholder 5">
            <a:extLst>
              <a:ext uri="{FF2B5EF4-FFF2-40B4-BE49-F238E27FC236}">
                <a16:creationId xmlns:a16="http://schemas.microsoft.com/office/drawing/2014/main" id="{C03F6AAE-53BB-031D-AD7D-E8A0081A21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DBC6D6-2B60-24BE-B0CA-FCCB63069FC5}"/>
              </a:ext>
            </a:extLst>
          </p:cNvPr>
          <p:cNvSpPr>
            <a:spLocks noGrp="1"/>
          </p:cNvSpPr>
          <p:nvPr>
            <p:ph type="sldNum" sz="quarter" idx="12"/>
          </p:nvPr>
        </p:nvSpPr>
        <p:spPr/>
        <p:txBody>
          <a:bodyPr/>
          <a:lstStyle/>
          <a:p>
            <a:fld id="{1EF5970D-8E09-4091-B1DE-76257E5F5308}" type="slidenum">
              <a:rPr lang="en-US" smtClean="0"/>
              <a:t>33</a:t>
            </a:fld>
            <a:endParaRPr lang="en-US" dirty="0"/>
          </a:p>
        </p:txBody>
      </p:sp>
    </p:spTree>
    <p:extLst>
      <p:ext uri="{BB962C8B-B14F-4D97-AF65-F5344CB8AC3E}">
        <p14:creationId xmlns:p14="http://schemas.microsoft.com/office/powerpoint/2010/main" val="938899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904B-6AAA-960E-A547-7B957AD1E28D}"/>
              </a:ext>
            </a:extLst>
          </p:cNvPr>
          <p:cNvSpPr>
            <a:spLocks noGrp="1"/>
          </p:cNvSpPr>
          <p:nvPr>
            <p:ph type="title"/>
          </p:nvPr>
        </p:nvSpPr>
        <p:spPr/>
        <p:txBody>
          <a:bodyPr/>
          <a:lstStyle/>
          <a:p>
            <a:r>
              <a:rPr lang="en-US" dirty="0"/>
              <a:t>General AR Design</a:t>
            </a:r>
          </a:p>
        </p:txBody>
      </p:sp>
      <p:sp>
        <p:nvSpPr>
          <p:cNvPr id="5" name="Content Placeholder 4">
            <a:extLst>
              <a:ext uri="{FF2B5EF4-FFF2-40B4-BE49-F238E27FC236}">
                <a16:creationId xmlns:a16="http://schemas.microsoft.com/office/drawing/2014/main" id="{F2C662D2-6E4D-5A8A-BE55-6DF1A508DF26}"/>
              </a:ext>
            </a:extLst>
          </p:cNvPr>
          <p:cNvSpPr>
            <a:spLocks noGrp="1"/>
          </p:cNvSpPr>
          <p:nvPr>
            <p:ph sz="half" idx="1"/>
          </p:nvPr>
        </p:nvSpPr>
        <p:spPr/>
        <p:txBody>
          <a:bodyPr/>
          <a:lstStyle/>
          <a:p>
            <a:pPr marL="514350" indent="-514350">
              <a:buFont typeface="+mj-lt"/>
              <a:buAutoNum type="arabicPeriod"/>
            </a:pPr>
            <a:r>
              <a:rPr lang="en-US" dirty="0"/>
              <a:t>Goal setting</a:t>
            </a:r>
          </a:p>
          <a:p>
            <a:pPr marL="514350" indent="-514350">
              <a:buFont typeface="+mj-lt"/>
              <a:buAutoNum type="arabicPeriod"/>
            </a:pPr>
            <a:r>
              <a:rPr lang="en-US" dirty="0"/>
              <a:t>Sketching and storyboarding </a:t>
            </a:r>
          </a:p>
          <a:p>
            <a:pPr marL="514350" indent="-514350">
              <a:buFont typeface="+mj-lt"/>
              <a:buAutoNum type="arabicPeriod"/>
            </a:pPr>
            <a:r>
              <a:rPr lang="en-US" dirty="0"/>
              <a:t>Prototyping</a:t>
            </a:r>
          </a:p>
          <a:p>
            <a:pPr marL="514350" indent="-514350">
              <a:buFont typeface="+mj-lt"/>
              <a:buAutoNum type="arabicPeriod"/>
            </a:pPr>
            <a:r>
              <a:rPr lang="en-US" dirty="0"/>
              <a:t>Asset creation</a:t>
            </a:r>
          </a:p>
          <a:p>
            <a:pPr marL="514350" indent="-514350">
              <a:buFont typeface="+mj-lt"/>
              <a:buAutoNum type="arabicPeriod"/>
            </a:pPr>
            <a:r>
              <a:rPr lang="en-US" dirty="0"/>
              <a:t>AR scene layout </a:t>
            </a:r>
          </a:p>
          <a:p>
            <a:pPr marL="514350" indent="-514350">
              <a:buFont typeface="+mj-lt"/>
              <a:buAutoNum type="arabicPeriod"/>
            </a:pPr>
            <a:r>
              <a:rPr lang="en-US" dirty="0"/>
              <a:t>Interaction and animation</a:t>
            </a:r>
          </a:p>
        </p:txBody>
      </p:sp>
      <p:sp>
        <p:nvSpPr>
          <p:cNvPr id="6" name="Content Placeholder 5">
            <a:extLst>
              <a:ext uri="{FF2B5EF4-FFF2-40B4-BE49-F238E27FC236}">
                <a16:creationId xmlns:a16="http://schemas.microsoft.com/office/drawing/2014/main" id="{2ED13F2F-73CE-5C27-8E5F-6C54BD19B7BA}"/>
              </a:ext>
            </a:extLst>
          </p:cNvPr>
          <p:cNvSpPr>
            <a:spLocks noGrp="1"/>
          </p:cNvSpPr>
          <p:nvPr>
            <p:ph sz="half" idx="2"/>
          </p:nvPr>
        </p:nvSpPr>
        <p:spPr/>
        <p:txBody>
          <a:bodyPr/>
          <a:lstStyle/>
          <a:p>
            <a:pPr marL="514350" indent="-514350">
              <a:buAutoNum type="arabicPeriod" startAt="7"/>
            </a:pPr>
            <a:r>
              <a:rPr lang="en-US" dirty="0"/>
              <a:t>Testing</a:t>
            </a:r>
          </a:p>
          <a:p>
            <a:pPr marL="514350" indent="-514350">
              <a:buAutoNum type="arabicPeriod" startAt="7"/>
            </a:pPr>
            <a:r>
              <a:rPr lang="en-US" dirty="0"/>
              <a:t>Sharing / publishing out (per </a:t>
            </a:r>
            <a:r>
              <a:rPr lang="en-US" dirty="0">
                <a:hlinkClick r:id="rId2"/>
              </a:rPr>
              <a:t>Heather Dunaway Smith</a:t>
            </a:r>
            <a:r>
              <a:rPr lang="en-US" dirty="0"/>
              <a:t>, June 20, 2022) </a:t>
            </a:r>
          </a:p>
        </p:txBody>
      </p:sp>
      <p:sp>
        <p:nvSpPr>
          <p:cNvPr id="4" name="Slide Number Placeholder 3">
            <a:extLst>
              <a:ext uri="{FF2B5EF4-FFF2-40B4-BE49-F238E27FC236}">
                <a16:creationId xmlns:a16="http://schemas.microsoft.com/office/drawing/2014/main" id="{59783383-F909-A666-F34E-14887C50DB3F}"/>
              </a:ext>
            </a:extLst>
          </p:cNvPr>
          <p:cNvSpPr>
            <a:spLocks noGrp="1"/>
          </p:cNvSpPr>
          <p:nvPr>
            <p:ph type="sldNum" sz="quarter" idx="12"/>
          </p:nvPr>
        </p:nvSpPr>
        <p:spPr/>
        <p:txBody>
          <a:bodyPr/>
          <a:lstStyle/>
          <a:p>
            <a:fld id="{1EF5970D-8E09-4091-B1DE-76257E5F5308}" type="slidenum">
              <a:rPr lang="en-US" smtClean="0"/>
              <a:t>34</a:t>
            </a:fld>
            <a:endParaRPr lang="en-US" dirty="0"/>
          </a:p>
        </p:txBody>
      </p:sp>
    </p:spTree>
    <p:extLst>
      <p:ext uri="{BB962C8B-B14F-4D97-AF65-F5344CB8AC3E}">
        <p14:creationId xmlns:p14="http://schemas.microsoft.com/office/powerpoint/2010/main" val="1082348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F9CD7B-4527-0910-B52E-9EF14D427DF8}"/>
              </a:ext>
            </a:extLst>
          </p:cNvPr>
          <p:cNvSpPr>
            <a:spLocks noGrp="1"/>
          </p:cNvSpPr>
          <p:nvPr>
            <p:ph type="sldNum" sz="quarter" idx="12"/>
          </p:nvPr>
        </p:nvSpPr>
        <p:spPr/>
        <p:txBody>
          <a:bodyPr/>
          <a:lstStyle/>
          <a:p>
            <a:fld id="{1EF5970D-8E09-4091-B1DE-76257E5F5308}" type="slidenum">
              <a:rPr lang="en-US" smtClean="0"/>
              <a:t>35</a:t>
            </a:fld>
            <a:endParaRPr lang="en-US" dirty="0"/>
          </a:p>
        </p:txBody>
      </p:sp>
      <p:pic>
        <p:nvPicPr>
          <p:cNvPr id="4" name="Picture 3" descr="A scene of an anteater, and trees...inside Aero.  ">
            <a:extLst>
              <a:ext uri="{FF2B5EF4-FFF2-40B4-BE49-F238E27FC236}">
                <a16:creationId xmlns:a16="http://schemas.microsoft.com/office/drawing/2014/main" id="{9F08E057-F61F-E10E-974D-B7CACEDCB942}"/>
              </a:ext>
            </a:extLst>
          </p:cNvPr>
          <p:cNvPicPr>
            <a:picLocks noChangeAspect="1"/>
          </p:cNvPicPr>
          <p:nvPr/>
        </p:nvPicPr>
        <p:blipFill>
          <a:blip r:embed="rId2"/>
          <a:stretch>
            <a:fillRect/>
          </a:stretch>
        </p:blipFill>
        <p:spPr>
          <a:xfrm>
            <a:off x="0" y="128456"/>
            <a:ext cx="12192000" cy="6601088"/>
          </a:xfrm>
          <a:prstGeom prst="rect">
            <a:avLst/>
          </a:prstGeom>
        </p:spPr>
      </p:pic>
    </p:spTree>
    <p:extLst>
      <p:ext uri="{BB962C8B-B14F-4D97-AF65-F5344CB8AC3E}">
        <p14:creationId xmlns:p14="http://schemas.microsoft.com/office/powerpoint/2010/main" val="4073730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D5BB-58A1-F8D9-75FF-3743AAFC4AAB}"/>
              </a:ext>
            </a:extLst>
          </p:cNvPr>
          <p:cNvSpPr>
            <a:spLocks noGrp="1"/>
          </p:cNvSpPr>
          <p:nvPr>
            <p:ph type="title"/>
          </p:nvPr>
        </p:nvSpPr>
        <p:spPr/>
        <p:txBody>
          <a:bodyPr/>
          <a:lstStyle/>
          <a:p>
            <a:r>
              <a:rPr lang="en-US" dirty="0"/>
              <a:t>Context is Important</a:t>
            </a:r>
          </a:p>
        </p:txBody>
      </p:sp>
      <p:sp>
        <p:nvSpPr>
          <p:cNvPr id="3" name="Content Placeholder 2">
            <a:extLst>
              <a:ext uri="{FF2B5EF4-FFF2-40B4-BE49-F238E27FC236}">
                <a16:creationId xmlns:a16="http://schemas.microsoft.com/office/drawing/2014/main" id="{516CEA66-02ED-3BB3-43DA-423D93F0D1C0}"/>
              </a:ext>
            </a:extLst>
          </p:cNvPr>
          <p:cNvSpPr>
            <a:spLocks noGrp="1"/>
          </p:cNvSpPr>
          <p:nvPr>
            <p:ph idx="1"/>
          </p:nvPr>
        </p:nvSpPr>
        <p:spPr/>
        <p:txBody>
          <a:bodyPr/>
          <a:lstStyle/>
          <a:p>
            <a:pPr marL="571500" indent="-571500">
              <a:buFont typeface="Arial" panose="020B0604020202020204" pitchFamily="34" charset="0"/>
              <a:buChar char="•"/>
            </a:pPr>
            <a:r>
              <a:rPr lang="en-US" dirty="0"/>
              <a:t>AR experiences have to draw from both the physical real world and the digital one. </a:t>
            </a:r>
          </a:p>
          <a:p>
            <a:pPr marL="571500" indent="-571500">
              <a:buFont typeface="Arial" panose="020B0604020202020204" pitchFamily="34" charset="0"/>
              <a:buChar char="•"/>
            </a:pPr>
            <a:r>
              <a:rPr lang="en-US" dirty="0"/>
              <a:t>For location-based AR spawns, there have to be some site-specific elements for the visuals, sound, and motion.  </a:t>
            </a:r>
          </a:p>
          <a:p>
            <a:pPr marL="1257300" lvl="1" indent="-571500"/>
            <a:r>
              <a:rPr lang="en-US" dirty="0"/>
              <a:t>The digital elements of an AR display or experience tend to be in the foreground, and the physical space tends to be in the background.  </a:t>
            </a:r>
          </a:p>
        </p:txBody>
      </p:sp>
      <p:sp>
        <p:nvSpPr>
          <p:cNvPr id="4" name="Slide Number Placeholder 3">
            <a:extLst>
              <a:ext uri="{FF2B5EF4-FFF2-40B4-BE49-F238E27FC236}">
                <a16:creationId xmlns:a16="http://schemas.microsoft.com/office/drawing/2014/main" id="{0E6B5916-A4AE-8C6E-7347-E554899CB9E7}"/>
              </a:ext>
            </a:extLst>
          </p:cNvPr>
          <p:cNvSpPr>
            <a:spLocks noGrp="1"/>
          </p:cNvSpPr>
          <p:nvPr>
            <p:ph type="sldNum" sz="quarter" idx="12"/>
          </p:nvPr>
        </p:nvSpPr>
        <p:spPr/>
        <p:txBody>
          <a:bodyPr/>
          <a:lstStyle/>
          <a:p>
            <a:fld id="{1EF5970D-8E09-4091-B1DE-76257E5F5308}" type="slidenum">
              <a:rPr lang="en-US" smtClean="0"/>
              <a:t>36</a:t>
            </a:fld>
            <a:endParaRPr lang="en-US" dirty="0"/>
          </a:p>
        </p:txBody>
      </p:sp>
    </p:spTree>
    <p:extLst>
      <p:ext uri="{BB962C8B-B14F-4D97-AF65-F5344CB8AC3E}">
        <p14:creationId xmlns:p14="http://schemas.microsoft.com/office/powerpoint/2010/main" val="1819960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AB1E-C63B-94E1-EDE2-AEA3875FAC2B}"/>
              </a:ext>
            </a:extLst>
          </p:cNvPr>
          <p:cNvSpPr>
            <a:spLocks noGrp="1"/>
          </p:cNvSpPr>
          <p:nvPr>
            <p:ph type="title"/>
          </p:nvPr>
        </p:nvSpPr>
        <p:spPr/>
        <p:txBody>
          <a:bodyPr/>
          <a:lstStyle/>
          <a:p>
            <a:r>
              <a:rPr lang="en-US" dirty="0"/>
              <a:t>Human Attention Has to be Guided</a:t>
            </a:r>
          </a:p>
        </p:txBody>
      </p:sp>
      <p:sp>
        <p:nvSpPr>
          <p:cNvPr id="3" name="Content Placeholder 2">
            <a:extLst>
              <a:ext uri="{FF2B5EF4-FFF2-40B4-BE49-F238E27FC236}">
                <a16:creationId xmlns:a16="http://schemas.microsoft.com/office/drawing/2014/main" id="{CFBC2565-8BA8-851E-1A3E-9FDFD778991D}"/>
              </a:ext>
            </a:extLst>
          </p:cNvPr>
          <p:cNvSpPr>
            <a:spLocks noGrp="1"/>
          </p:cNvSpPr>
          <p:nvPr>
            <p:ph idx="1"/>
          </p:nvPr>
        </p:nvSpPr>
        <p:spPr/>
        <p:txBody>
          <a:bodyPr>
            <a:normAutofit lnSpcReduction="10000"/>
          </a:bodyPr>
          <a:lstStyle/>
          <a:p>
            <a:pPr marL="571500" indent="-571500">
              <a:buFont typeface="Arial" panose="020B0604020202020204" pitchFamily="34" charset="0"/>
              <a:buChar char="•"/>
            </a:pPr>
            <a:r>
              <a:rPr lang="en-US" dirty="0"/>
              <a:t>Human attention may be guided in various ways in an AR context:  </a:t>
            </a:r>
          </a:p>
          <a:p>
            <a:pPr marL="1257300" lvl="1" indent="-571500"/>
            <a:r>
              <a:rPr lang="en-US" dirty="0"/>
              <a:t>Scale (something larger is more attention-getting than something smaller)</a:t>
            </a:r>
          </a:p>
          <a:p>
            <a:pPr marL="1257300" lvl="1" indent="-571500"/>
            <a:r>
              <a:rPr lang="en-US" dirty="0"/>
              <a:t>Color (bright colors attract more than less bright ones; warm colors are more welcoming than cooler ones, such as </a:t>
            </a:r>
            <a:r>
              <a:rPr lang="en-US"/>
              <a:t>yellow over blue)</a:t>
            </a:r>
            <a:endParaRPr lang="en-US" dirty="0"/>
          </a:p>
          <a:p>
            <a:pPr marL="1257300" lvl="1" indent="-571500"/>
            <a:r>
              <a:rPr lang="en-US" dirty="0"/>
              <a:t>Positive vs. negative space (eyes go to the positive space, filled space vs. negative space) </a:t>
            </a:r>
          </a:p>
          <a:p>
            <a:pPr marL="1257300" lvl="1" indent="-571500"/>
            <a:r>
              <a:rPr lang="en-US" dirty="0"/>
              <a:t>Motion (human eyes follow motion / movement) </a:t>
            </a:r>
          </a:p>
          <a:p>
            <a:pPr marL="1257300" lvl="1" indent="-571500"/>
            <a:r>
              <a:rPr lang="en-US" dirty="0"/>
              <a:t>Audio (sound can be used to direct attention, such as helping people focus on direction…or the source of a sound…) </a:t>
            </a:r>
          </a:p>
        </p:txBody>
      </p:sp>
      <p:sp>
        <p:nvSpPr>
          <p:cNvPr id="4" name="Slide Number Placeholder 3">
            <a:extLst>
              <a:ext uri="{FF2B5EF4-FFF2-40B4-BE49-F238E27FC236}">
                <a16:creationId xmlns:a16="http://schemas.microsoft.com/office/drawing/2014/main" id="{83066810-8302-0BB9-CEC8-C51E0620105F}"/>
              </a:ext>
            </a:extLst>
          </p:cNvPr>
          <p:cNvSpPr>
            <a:spLocks noGrp="1"/>
          </p:cNvSpPr>
          <p:nvPr>
            <p:ph type="sldNum" sz="quarter" idx="12"/>
          </p:nvPr>
        </p:nvSpPr>
        <p:spPr/>
        <p:txBody>
          <a:bodyPr/>
          <a:lstStyle/>
          <a:p>
            <a:fld id="{1EF5970D-8E09-4091-B1DE-76257E5F5308}" type="slidenum">
              <a:rPr lang="en-US" smtClean="0"/>
              <a:t>37</a:t>
            </a:fld>
            <a:endParaRPr lang="en-US" dirty="0"/>
          </a:p>
        </p:txBody>
      </p:sp>
    </p:spTree>
    <p:extLst>
      <p:ext uri="{BB962C8B-B14F-4D97-AF65-F5344CB8AC3E}">
        <p14:creationId xmlns:p14="http://schemas.microsoft.com/office/powerpoint/2010/main" val="2096596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DF1C-A901-0693-0BF5-B6C72BD7BDD5}"/>
              </a:ext>
            </a:extLst>
          </p:cNvPr>
          <p:cNvSpPr>
            <a:spLocks noGrp="1"/>
          </p:cNvSpPr>
          <p:nvPr>
            <p:ph type="title"/>
          </p:nvPr>
        </p:nvSpPr>
        <p:spPr/>
        <p:txBody>
          <a:bodyPr/>
          <a:lstStyle/>
          <a:p>
            <a:r>
              <a:rPr lang="en-US" dirty="0"/>
              <a:t>Human Attention Has to be Guided</a:t>
            </a:r>
            <a:r>
              <a:rPr lang="en-US" sz="2000" dirty="0"/>
              <a:t> (cont.) </a:t>
            </a:r>
          </a:p>
        </p:txBody>
      </p:sp>
      <p:sp>
        <p:nvSpPr>
          <p:cNvPr id="3" name="Content Placeholder 2">
            <a:extLst>
              <a:ext uri="{FF2B5EF4-FFF2-40B4-BE49-F238E27FC236}">
                <a16:creationId xmlns:a16="http://schemas.microsoft.com/office/drawing/2014/main" id="{0245F246-FBD0-13A4-F7CB-C68575D843E9}"/>
              </a:ext>
            </a:extLst>
          </p:cNvPr>
          <p:cNvSpPr>
            <a:spLocks noGrp="1"/>
          </p:cNvSpPr>
          <p:nvPr>
            <p:ph idx="1"/>
          </p:nvPr>
        </p:nvSpPr>
        <p:spPr/>
        <p:txBody>
          <a:bodyPr/>
          <a:lstStyle/>
          <a:p>
            <a:pPr marL="571500" indent="-571500">
              <a:buFont typeface="Arial" panose="020B0604020202020204" pitchFamily="34" charset="0"/>
              <a:buChar char="•"/>
            </a:pPr>
            <a:r>
              <a:rPr lang="en-US" dirty="0"/>
              <a:t>The visual hierarchies have to be designed to point attention to particular areas of visual interest.  </a:t>
            </a:r>
          </a:p>
          <a:p>
            <a:pPr marL="1257300" lvl="1" indent="-571500"/>
            <a:r>
              <a:rPr lang="en-US" dirty="0"/>
              <a:t>There should not be competition among the visual elements, but they should be designed to serve the purpose of the AR experience.  </a:t>
            </a:r>
          </a:p>
        </p:txBody>
      </p:sp>
      <p:sp>
        <p:nvSpPr>
          <p:cNvPr id="4" name="Slide Number Placeholder 3">
            <a:extLst>
              <a:ext uri="{FF2B5EF4-FFF2-40B4-BE49-F238E27FC236}">
                <a16:creationId xmlns:a16="http://schemas.microsoft.com/office/drawing/2014/main" id="{F8C4AA77-A02B-5B2A-C781-6563AD6CABA5}"/>
              </a:ext>
            </a:extLst>
          </p:cNvPr>
          <p:cNvSpPr>
            <a:spLocks noGrp="1"/>
          </p:cNvSpPr>
          <p:nvPr>
            <p:ph type="sldNum" sz="quarter" idx="12"/>
          </p:nvPr>
        </p:nvSpPr>
        <p:spPr/>
        <p:txBody>
          <a:bodyPr/>
          <a:lstStyle/>
          <a:p>
            <a:fld id="{1EF5970D-8E09-4091-B1DE-76257E5F5308}" type="slidenum">
              <a:rPr lang="en-US" smtClean="0"/>
              <a:t>38</a:t>
            </a:fld>
            <a:endParaRPr lang="en-US" dirty="0"/>
          </a:p>
        </p:txBody>
      </p:sp>
    </p:spTree>
    <p:extLst>
      <p:ext uri="{BB962C8B-B14F-4D97-AF65-F5344CB8AC3E}">
        <p14:creationId xmlns:p14="http://schemas.microsoft.com/office/powerpoint/2010/main" val="227099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5582-3FD6-996E-152E-E28C007A522E}"/>
              </a:ext>
            </a:extLst>
          </p:cNvPr>
          <p:cNvSpPr>
            <a:spLocks noGrp="1"/>
          </p:cNvSpPr>
          <p:nvPr>
            <p:ph type="title"/>
          </p:nvPr>
        </p:nvSpPr>
        <p:spPr/>
        <p:txBody>
          <a:bodyPr/>
          <a:lstStyle/>
          <a:p>
            <a:r>
              <a:rPr lang="en-US" dirty="0"/>
              <a:t>Lightweight Files Needed</a:t>
            </a:r>
          </a:p>
        </p:txBody>
      </p:sp>
      <p:sp>
        <p:nvSpPr>
          <p:cNvPr id="3" name="Content Placeholder 2">
            <a:extLst>
              <a:ext uri="{FF2B5EF4-FFF2-40B4-BE49-F238E27FC236}">
                <a16:creationId xmlns:a16="http://schemas.microsoft.com/office/drawing/2014/main" id="{08CC4144-557B-7CEA-88AF-289E0E7A1ECA}"/>
              </a:ext>
            </a:extLst>
          </p:cNvPr>
          <p:cNvSpPr>
            <a:spLocks noGrp="1"/>
          </p:cNvSpPr>
          <p:nvPr>
            <p:ph idx="1"/>
          </p:nvPr>
        </p:nvSpPr>
        <p:spPr/>
        <p:txBody>
          <a:bodyPr/>
          <a:lstStyle/>
          <a:p>
            <a:pPr marL="571500" indent="-571500">
              <a:buFont typeface="Arial" panose="020B0604020202020204" pitchFamily="34" charset="0"/>
              <a:buChar char="•"/>
            </a:pPr>
            <a:r>
              <a:rPr lang="en-US" dirty="0"/>
              <a:t>Human attention towards transient multimedia is limited.  </a:t>
            </a:r>
          </a:p>
          <a:p>
            <a:pPr marL="571500" indent="-571500">
              <a:buFont typeface="Arial" panose="020B0604020202020204" pitchFamily="34" charset="0"/>
              <a:buChar char="•"/>
            </a:pPr>
            <a:r>
              <a:rPr lang="en-US" dirty="0"/>
              <a:t>Screen real estate is small (small screens), so the AR has to work within those constraints (and others).  </a:t>
            </a:r>
          </a:p>
          <a:p>
            <a:pPr marL="571500" indent="-571500">
              <a:buFont typeface="Arial" panose="020B0604020202020204" pitchFamily="34" charset="0"/>
              <a:buChar char="•"/>
            </a:pPr>
            <a:r>
              <a:rPr lang="en-US" dirty="0"/>
              <a:t>Files in AR have to be optimized in terms of low file size, low frame rates, small sound files, and others (the bare minimum to convey the information).  </a:t>
            </a:r>
          </a:p>
        </p:txBody>
      </p:sp>
      <p:sp>
        <p:nvSpPr>
          <p:cNvPr id="4" name="Slide Number Placeholder 3">
            <a:extLst>
              <a:ext uri="{FF2B5EF4-FFF2-40B4-BE49-F238E27FC236}">
                <a16:creationId xmlns:a16="http://schemas.microsoft.com/office/drawing/2014/main" id="{2FEAAB65-73E8-C457-FEEE-086667DCD90C}"/>
              </a:ext>
            </a:extLst>
          </p:cNvPr>
          <p:cNvSpPr>
            <a:spLocks noGrp="1"/>
          </p:cNvSpPr>
          <p:nvPr>
            <p:ph type="sldNum" sz="quarter" idx="12"/>
          </p:nvPr>
        </p:nvSpPr>
        <p:spPr/>
        <p:txBody>
          <a:bodyPr/>
          <a:lstStyle/>
          <a:p>
            <a:fld id="{1EF5970D-8E09-4091-B1DE-76257E5F5308}" type="slidenum">
              <a:rPr lang="en-US" smtClean="0"/>
              <a:t>39</a:t>
            </a:fld>
            <a:endParaRPr lang="en-US" dirty="0"/>
          </a:p>
        </p:txBody>
      </p:sp>
    </p:spTree>
    <p:extLst>
      <p:ext uri="{BB962C8B-B14F-4D97-AF65-F5344CB8AC3E}">
        <p14:creationId xmlns:p14="http://schemas.microsoft.com/office/powerpoint/2010/main" val="403813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EE2818-4322-C5FD-A141-6271E95C6C69}"/>
              </a:ext>
            </a:extLst>
          </p:cNvPr>
          <p:cNvSpPr>
            <a:spLocks noGrp="1"/>
          </p:cNvSpPr>
          <p:nvPr>
            <p:ph type="sldNum" sz="quarter" idx="12"/>
          </p:nvPr>
        </p:nvSpPr>
        <p:spPr/>
        <p:txBody>
          <a:bodyPr/>
          <a:lstStyle/>
          <a:p>
            <a:fld id="{1EF5970D-8E09-4091-B1DE-76257E5F5308}" type="slidenum">
              <a:rPr lang="en-US" smtClean="0"/>
              <a:t>4</a:t>
            </a:fld>
            <a:endParaRPr lang="en-US" dirty="0"/>
          </a:p>
        </p:txBody>
      </p:sp>
      <p:pic>
        <p:nvPicPr>
          <p:cNvPr id="5" name="Picture 4" descr="A living room with a large screen created by the Deep Dream Generator (Generative AI)">
            <a:extLst>
              <a:ext uri="{FF2B5EF4-FFF2-40B4-BE49-F238E27FC236}">
                <a16:creationId xmlns:a16="http://schemas.microsoft.com/office/drawing/2014/main" id="{5A6052C3-1E53-D248-2A2C-7CFC149C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474" y="-24628"/>
            <a:ext cx="8791052" cy="6907255"/>
          </a:xfrm>
          <a:prstGeom prst="rect">
            <a:avLst/>
          </a:prstGeom>
        </p:spPr>
      </p:pic>
    </p:spTree>
    <p:extLst>
      <p:ext uri="{BB962C8B-B14F-4D97-AF65-F5344CB8AC3E}">
        <p14:creationId xmlns:p14="http://schemas.microsoft.com/office/powerpoint/2010/main" val="2937310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BC0C-A747-0751-7600-5F75388B884D}"/>
              </a:ext>
            </a:extLst>
          </p:cNvPr>
          <p:cNvSpPr>
            <a:spLocks noGrp="1"/>
          </p:cNvSpPr>
          <p:nvPr>
            <p:ph type="title"/>
          </p:nvPr>
        </p:nvSpPr>
        <p:spPr/>
        <p:txBody>
          <a:bodyPr/>
          <a:lstStyle/>
          <a:p>
            <a:r>
              <a:rPr lang="en-US" dirty="0"/>
              <a:t>AR as an Active Medium</a:t>
            </a:r>
          </a:p>
        </p:txBody>
      </p:sp>
      <p:sp>
        <p:nvSpPr>
          <p:cNvPr id="3" name="Content Placeholder 2">
            <a:extLst>
              <a:ext uri="{FF2B5EF4-FFF2-40B4-BE49-F238E27FC236}">
                <a16:creationId xmlns:a16="http://schemas.microsoft.com/office/drawing/2014/main" id="{EC9B1BE4-3243-55F2-6BB3-6C9E2092CD1A}"/>
              </a:ext>
            </a:extLst>
          </p:cNvPr>
          <p:cNvSpPr>
            <a:spLocks noGrp="1"/>
          </p:cNvSpPr>
          <p:nvPr>
            <p:ph idx="1"/>
          </p:nvPr>
        </p:nvSpPr>
        <p:spPr/>
        <p:txBody>
          <a:bodyPr/>
          <a:lstStyle/>
          <a:p>
            <a:pPr marL="571500" indent="-571500">
              <a:buFont typeface="Arial" panose="020B0604020202020204" pitchFamily="34" charset="0"/>
              <a:buChar char="•"/>
            </a:pPr>
            <a:r>
              <a:rPr lang="en-US" dirty="0"/>
              <a:t>AR is not made for passive consumption in many cases.  It should enable interactivity…sociality…and other aspects.  </a:t>
            </a:r>
          </a:p>
        </p:txBody>
      </p:sp>
      <p:sp>
        <p:nvSpPr>
          <p:cNvPr id="4" name="Slide Number Placeholder 3">
            <a:extLst>
              <a:ext uri="{FF2B5EF4-FFF2-40B4-BE49-F238E27FC236}">
                <a16:creationId xmlns:a16="http://schemas.microsoft.com/office/drawing/2014/main" id="{75BC6DC3-69C9-343B-4B7A-1A3E634AE1A9}"/>
              </a:ext>
            </a:extLst>
          </p:cNvPr>
          <p:cNvSpPr>
            <a:spLocks noGrp="1"/>
          </p:cNvSpPr>
          <p:nvPr>
            <p:ph type="sldNum" sz="quarter" idx="12"/>
          </p:nvPr>
        </p:nvSpPr>
        <p:spPr/>
        <p:txBody>
          <a:bodyPr/>
          <a:lstStyle/>
          <a:p>
            <a:fld id="{1EF5970D-8E09-4091-B1DE-76257E5F5308}" type="slidenum">
              <a:rPr lang="en-US" smtClean="0"/>
              <a:t>40</a:t>
            </a:fld>
            <a:endParaRPr lang="en-US" dirty="0"/>
          </a:p>
        </p:txBody>
      </p:sp>
    </p:spTree>
    <p:extLst>
      <p:ext uri="{BB962C8B-B14F-4D97-AF65-F5344CB8AC3E}">
        <p14:creationId xmlns:p14="http://schemas.microsoft.com/office/powerpoint/2010/main" val="4139256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A4C9C-5F0E-7A5E-B93D-6CDC367A47FA}"/>
              </a:ext>
            </a:extLst>
          </p:cNvPr>
          <p:cNvSpPr>
            <a:spLocks noGrp="1"/>
          </p:cNvSpPr>
          <p:nvPr>
            <p:ph type="title"/>
          </p:nvPr>
        </p:nvSpPr>
        <p:spPr/>
        <p:txBody>
          <a:bodyPr/>
          <a:lstStyle/>
          <a:p>
            <a:r>
              <a:rPr lang="en-US" dirty="0"/>
              <a:t>Striving for Accessible AR</a:t>
            </a:r>
          </a:p>
        </p:txBody>
      </p:sp>
      <p:sp>
        <p:nvSpPr>
          <p:cNvPr id="5" name="Text Placeholder 4">
            <a:extLst>
              <a:ext uri="{FF2B5EF4-FFF2-40B4-BE49-F238E27FC236}">
                <a16:creationId xmlns:a16="http://schemas.microsoft.com/office/drawing/2014/main" id="{BD179949-4CC7-289F-15C2-E61ED468EB83}"/>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D21EEDDC-F866-0191-09FE-C86BF8AD9835}"/>
              </a:ext>
            </a:extLst>
          </p:cNvPr>
          <p:cNvSpPr>
            <a:spLocks noGrp="1"/>
          </p:cNvSpPr>
          <p:nvPr>
            <p:ph type="sldNum" sz="quarter" idx="12"/>
          </p:nvPr>
        </p:nvSpPr>
        <p:spPr/>
        <p:txBody>
          <a:bodyPr/>
          <a:lstStyle/>
          <a:p>
            <a:fld id="{1EF5970D-8E09-4091-B1DE-76257E5F5308}" type="slidenum">
              <a:rPr lang="en-US" smtClean="0"/>
              <a:t>41</a:t>
            </a:fld>
            <a:endParaRPr lang="en-US" dirty="0"/>
          </a:p>
        </p:txBody>
      </p:sp>
    </p:spTree>
    <p:extLst>
      <p:ext uri="{BB962C8B-B14F-4D97-AF65-F5344CB8AC3E}">
        <p14:creationId xmlns:p14="http://schemas.microsoft.com/office/powerpoint/2010/main" val="2008925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C3BF-A2D5-02AB-582A-58BF0CC57F8B}"/>
              </a:ext>
            </a:extLst>
          </p:cNvPr>
          <p:cNvSpPr>
            <a:spLocks noGrp="1"/>
          </p:cNvSpPr>
          <p:nvPr>
            <p:ph type="title"/>
          </p:nvPr>
        </p:nvSpPr>
        <p:spPr/>
        <p:txBody>
          <a:bodyPr/>
          <a:lstStyle/>
          <a:p>
            <a:r>
              <a:rPr lang="en-US" dirty="0"/>
              <a:t>Visual Presentation and Communications</a:t>
            </a:r>
          </a:p>
        </p:txBody>
      </p:sp>
      <p:sp>
        <p:nvSpPr>
          <p:cNvPr id="3" name="Content Placeholder 2">
            <a:extLst>
              <a:ext uri="{FF2B5EF4-FFF2-40B4-BE49-F238E27FC236}">
                <a16:creationId xmlns:a16="http://schemas.microsoft.com/office/drawing/2014/main" id="{81FCECB1-814E-B320-D57E-B5B431A998EE}"/>
              </a:ext>
            </a:extLst>
          </p:cNvPr>
          <p:cNvSpPr>
            <a:spLocks noGrp="1"/>
          </p:cNvSpPr>
          <p:nvPr>
            <p:ph idx="1"/>
          </p:nvPr>
        </p:nvSpPr>
        <p:spPr/>
        <p:txBody>
          <a:bodyPr>
            <a:normAutofit fontScale="92500" lnSpcReduction="20000"/>
          </a:bodyPr>
          <a:lstStyle/>
          <a:p>
            <a:pPr marL="571500" indent="-571500">
              <a:buFont typeface="Arial" panose="020B0604020202020204" pitchFamily="34" charset="0"/>
              <a:buChar char="•"/>
            </a:pPr>
            <a:r>
              <a:rPr lang="en-US" dirty="0"/>
              <a:t>Adjustments for low resolution in outdoors AR</a:t>
            </a:r>
          </a:p>
          <a:p>
            <a:pPr marL="571500" indent="-571500">
              <a:buFont typeface="Arial" panose="020B0604020202020204" pitchFamily="34" charset="0"/>
              <a:buChar char="•"/>
            </a:pPr>
            <a:r>
              <a:rPr lang="en-US" dirty="0"/>
              <a:t>Sufficient color values and contrasts for wide range of viewability</a:t>
            </a:r>
          </a:p>
          <a:p>
            <a:pPr marL="571500" indent="-571500">
              <a:buFont typeface="Arial" panose="020B0604020202020204" pitchFamily="34" charset="0"/>
              <a:buChar char="•"/>
            </a:pPr>
            <a:r>
              <a:rPr lang="en-US" dirty="0"/>
              <a:t>Replacing the use of color as a single channel to convey information by offering multi-channel information </a:t>
            </a:r>
          </a:p>
          <a:p>
            <a:pPr marL="571500" indent="-571500">
              <a:buFont typeface="Arial" panose="020B0604020202020204" pitchFamily="34" charset="0"/>
              <a:buChar char="•"/>
            </a:pPr>
            <a:r>
              <a:rPr lang="en-US" dirty="0"/>
              <a:t>Eliminating object occlusion </a:t>
            </a:r>
          </a:p>
          <a:p>
            <a:pPr marL="571500" indent="-571500">
              <a:buFont typeface="Arial" panose="020B0604020202020204" pitchFamily="34" charset="0"/>
              <a:buChar char="•"/>
            </a:pPr>
            <a:r>
              <a:rPr lang="en-US" dirty="0"/>
              <a:t>Enabling scene orientation (such as seeing a part or a whole scene at the beginning…such as controlling for exits from an AR experience) </a:t>
            </a:r>
          </a:p>
          <a:p>
            <a:pPr marL="571500" indent="-571500">
              <a:buFont typeface="Arial" panose="020B0604020202020204" pitchFamily="34" charset="0"/>
              <a:buChar char="•"/>
            </a:pPr>
            <a:r>
              <a:rPr lang="en-US" dirty="0"/>
              <a:t>Mitigating poor viewing from various angles </a:t>
            </a:r>
          </a:p>
        </p:txBody>
      </p:sp>
      <p:sp>
        <p:nvSpPr>
          <p:cNvPr id="4" name="Slide Number Placeholder 3">
            <a:extLst>
              <a:ext uri="{FF2B5EF4-FFF2-40B4-BE49-F238E27FC236}">
                <a16:creationId xmlns:a16="http://schemas.microsoft.com/office/drawing/2014/main" id="{7E1848F8-4A54-89D1-0C32-9BFDBE5B1A45}"/>
              </a:ext>
            </a:extLst>
          </p:cNvPr>
          <p:cNvSpPr>
            <a:spLocks noGrp="1"/>
          </p:cNvSpPr>
          <p:nvPr>
            <p:ph type="sldNum" sz="quarter" idx="12"/>
          </p:nvPr>
        </p:nvSpPr>
        <p:spPr/>
        <p:txBody>
          <a:bodyPr/>
          <a:lstStyle/>
          <a:p>
            <a:fld id="{1EF5970D-8E09-4091-B1DE-76257E5F5308}" type="slidenum">
              <a:rPr lang="en-US" smtClean="0"/>
              <a:t>42</a:t>
            </a:fld>
            <a:endParaRPr lang="en-US" dirty="0"/>
          </a:p>
        </p:txBody>
      </p:sp>
    </p:spTree>
    <p:extLst>
      <p:ext uri="{BB962C8B-B14F-4D97-AF65-F5344CB8AC3E}">
        <p14:creationId xmlns:p14="http://schemas.microsoft.com/office/powerpoint/2010/main" val="1723255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9C8C-E77F-B875-1689-E2EF0AF1BA7A}"/>
              </a:ext>
            </a:extLst>
          </p:cNvPr>
          <p:cNvSpPr>
            <a:spLocks noGrp="1"/>
          </p:cNvSpPr>
          <p:nvPr>
            <p:ph type="title"/>
          </p:nvPr>
        </p:nvSpPr>
        <p:spPr/>
        <p:txBody>
          <a:bodyPr/>
          <a:lstStyle/>
          <a:p>
            <a:r>
              <a:rPr lang="en-US" dirty="0"/>
              <a:t>Visual Presentation and Communications </a:t>
            </a:r>
            <a:r>
              <a:rPr lang="en-US" sz="2000" dirty="0"/>
              <a:t>(cont.)</a:t>
            </a:r>
          </a:p>
        </p:txBody>
      </p:sp>
      <p:sp>
        <p:nvSpPr>
          <p:cNvPr id="3" name="Content Placeholder 2">
            <a:extLst>
              <a:ext uri="{FF2B5EF4-FFF2-40B4-BE49-F238E27FC236}">
                <a16:creationId xmlns:a16="http://schemas.microsoft.com/office/drawing/2014/main" id="{9876D89D-A298-3D58-5074-07CBD79F1F87}"/>
              </a:ext>
            </a:extLst>
          </p:cNvPr>
          <p:cNvSpPr>
            <a:spLocks noGrp="1"/>
          </p:cNvSpPr>
          <p:nvPr>
            <p:ph idx="1"/>
          </p:nvPr>
        </p:nvSpPr>
        <p:spPr/>
        <p:txBody>
          <a:bodyPr/>
          <a:lstStyle/>
          <a:p>
            <a:pPr marL="571500" indent="-571500">
              <a:buFont typeface="Arial" panose="020B0604020202020204" pitchFamily="34" charset="0"/>
              <a:buChar char="•"/>
            </a:pPr>
            <a:r>
              <a:rPr lang="en-US" dirty="0"/>
              <a:t>Sufficient time to perceive and consider the visuals, the motions, the sounds, the changes over time, and other aspects of the AR </a:t>
            </a:r>
          </a:p>
          <a:p>
            <a:pPr marL="1257300" lvl="1" indent="-571500"/>
            <a:r>
              <a:rPr lang="en-US" dirty="0"/>
              <a:t>Human minds are challenged in terms of transient details </a:t>
            </a:r>
          </a:p>
          <a:p>
            <a:pPr marL="571500" indent="-571500">
              <a:buFont typeface="Arial" panose="020B0604020202020204" pitchFamily="34" charset="0"/>
              <a:buChar char="•"/>
            </a:pPr>
            <a:r>
              <a:rPr lang="en-US" dirty="0"/>
              <a:t>Using familiar layouts and positions to lighten cognitive load of participants (understand visual conventions on 2d and 3d and 4d) </a:t>
            </a:r>
          </a:p>
        </p:txBody>
      </p:sp>
      <p:sp>
        <p:nvSpPr>
          <p:cNvPr id="4" name="Slide Number Placeholder 3">
            <a:extLst>
              <a:ext uri="{FF2B5EF4-FFF2-40B4-BE49-F238E27FC236}">
                <a16:creationId xmlns:a16="http://schemas.microsoft.com/office/drawing/2014/main" id="{1A63BFEB-1877-83DB-B37F-5653975846EA}"/>
              </a:ext>
            </a:extLst>
          </p:cNvPr>
          <p:cNvSpPr>
            <a:spLocks noGrp="1"/>
          </p:cNvSpPr>
          <p:nvPr>
            <p:ph type="sldNum" sz="quarter" idx="12"/>
          </p:nvPr>
        </p:nvSpPr>
        <p:spPr/>
        <p:txBody>
          <a:bodyPr/>
          <a:lstStyle/>
          <a:p>
            <a:fld id="{1EF5970D-8E09-4091-B1DE-76257E5F5308}" type="slidenum">
              <a:rPr lang="en-US" smtClean="0"/>
              <a:t>43</a:t>
            </a:fld>
            <a:endParaRPr lang="en-US" dirty="0"/>
          </a:p>
        </p:txBody>
      </p:sp>
    </p:spTree>
    <p:extLst>
      <p:ext uri="{BB962C8B-B14F-4D97-AF65-F5344CB8AC3E}">
        <p14:creationId xmlns:p14="http://schemas.microsoft.com/office/powerpoint/2010/main" val="601981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6323-0A9E-FB74-6CF7-95126AB255B0}"/>
              </a:ext>
            </a:extLst>
          </p:cNvPr>
          <p:cNvSpPr>
            <a:spLocks noGrp="1"/>
          </p:cNvSpPr>
          <p:nvPr>
            <p:ph type="title"/>
          </p:nvPr>
        </p:nvSpPr>
        <p:spPr/>
        <p:txBody>
          <a:bodyPr/>
          <a:lstStyle/>
          <a:p>
            <a:r>
              <a:rPr lang="en-US" dirty="0"/>
              <a:t>Information Sufficiency</a:t>
            </a:r>
          </a:p>
        </p:txBody>
      </p:sp>
      <p:sp>
        <p:nvSpPr>
          <p:cNvPr id="3" name="Content Placeholder 2">
            <a:extLst>
              <a:ext uri="{FF2B5EF4-FFF2-40B4-BE49-F238E27FC236}">
                <a16:creationId xmlns:a16="http://schemas.microsoft.com/office/drawing/2014/main" id="{DA0B1012-18E0-C030-1425-B93E8EF387AE}"/>
              </a:ext>
            </a:extLst>
          </p:cNvPr>
          <p:cNvSpPr>
            <a:spLocks noGrp="1"/>
          </p:cNvSpPr>
          <p:nvPr>
            <p:ph idx="1"/>
          </p:nvPr>
        </p:nvSpPr>
        <p:spPr/>
        <p:txBody>
          <a:bodyPr/>
          <a:lstStyle/>
          <a:p>
            <a:pPr marL="571500" indent="-571500">
              <a:buFont typeface="Arial" panose="020B0604020202020204" pitchFamily="34" charset="0"/>
              <a:buChar char="•"/>
            </a:pPr>
            <a:r>
              <a:rPr lang="en-US" dirty="0"/>
              <a:t>Ensuring consistency, comprehensiveness, visibility, and other factors in object labeling </a:t>
            </a:r>
          </a:p>
          <a:p>
            <a:pPr marL="1257300" lvl="1" indent="-571500"/>
            <a:r>
              <a:rPr lang="en-US" dirty="0"/>
              <a:t>The use of basic and accurate language </a:t>
            </a:r>
          </a:p>
          <a:p>
            <a:pPr marL="571500" indent="-571500">
              <a:buFont typeface="Arial" panose="020B0604020202020204" pitchFamily="34" charset="0"/>
              <a:buChar char="•"/>
            </a:pPr>
            <a:r>
              <a:rPr lang="en-US" dirty="0"/>
              <a:t>Providing (enriched) text transcripting for sound and video</a:t>
            </a:r>
          </a:p>
          <a:p>
            <a:endParaRPr lang="en-US" dirty="0"/>
          </a:p>
        </p:txBody>
      </p:sp>
      <p:sp>
        <p:nvSpPr>
          <p:cNvPr id="4" name="Slide Number Placeholder 3">
            <a:extLst>
              <a:ext uri="{FF2B5EF4-FFF2-40B4-BE49-F238E27FC236}">
                <a16:creationId xmlns:a16="http://schemas.microsoft.com/office/drawing/2014/main" id="{A94E5FAF-7036-D210-745A-946B8DD386DD}"/>
              </a:ext>
            </a:extLst>
          </p:cNvPr>
          <p:cNvSpPr>
            <a:spLocks noGrp="1"/>
          </p:cNvSpPr>
          <p:nvPr>
            <p:ph type="sldNum" sz="quarter" idx="12"/>
          </p:nvPr>
        </p:nvSpPr>
        <p:spPr/>
        <p:txBody>
          <a:bodyPr/>
          <a:lstStyle/>
          <a:p>
            <a:fld id="{1EF5970D-8E09-4091-B1DE-76257E5F5308}" type="slidenum">
              <a:rPr lang="en-US" smtClean="0"/>
              <a:t>44</a:t>
            </a:fld>
            <a:endParaRPr lang="en-US" dirty="0"/>
          </a:p>
        </p:txBody>
      </p:sp>
    </p:spTree>
    <p:extLst>
      <p:ext uri="{BB962C8B-B14F-4D97-AF65-F5344CB8AC3E}">
        <p14:creationId xmlns:p14="http://schemas.microsoft.com/office/powerpoint/2010/main" val="303115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DF0E-EF08-94ED-2AB8-A82164EBCE63}"/>
              </a:ext>
            </a:extLst>
          </p:cNvPr>
          <p:cNvSpPr>
            <a:spLocks noGrp="1"/>
          </p:cNvSpPr>
          <p:nvPr>
            <p:ph type="title"/>
          </p:nvPr>
        </p:nvSpPr>
        <p:spPr/>
        <p:txBody>
          <a:bodyPr/>
          <a:lstStyle/>
          <a:p>
            <a:r>
              <a:rPr lang="en-US" dirty="0"/>
              <a:t>Physical Challenges</a:t>
            </a:r>
          </a:p>
        </p:txBody>
      </p:sp>
      <p:sp>
        <p:nvSpPr>
          <p:cNvPr id="3" name="Content Placeholder 2">
            <a:extLst>
              <a:ext uri="{FF2B5EF4-FFF2-40B4-BE49-F238E27FC236}">
                <a16:creationId xmlns:a16="http://schemas.microsoft.com/office/drawing/2014/main" id="{132577D5-9C73-88E7-F0E0-A4AC1ABD6208}"/>
              </a:ext>
            </a:extLst>
          </p:cNvPr>
          <p:cNvSpPr>
            <a:spLocks noGrp="1"/>
          </p:cNvSpPr>
          <p:nvPr>
            <p:ph idx="1"/>
          </p:nvPr>
        </p:nvSpPr>
        <p:spPr/>
        <p:txBody>
          <a:bodyPr>
            <a:normAutofit fontScale="92500"/>
          </a:bodyPr>
          <a:lstStyle/>
          <a:p>
            <a:pPr marL="571500" indent="-571500">
              <a:buFont typeface="Arial" panose="020B0604020202020204" pitchFamily="34" charset="0"/>
              <a:buChar char="•"/>
            </a:pPr>
            <a:r>
              <a:rPr lang="en-US" dirty="0"/>
              <a:t>Addressing maneuverability challenges in some built AR spaces (should be wheelchair-accessible) </a:t>
            </a:r>
          </a:p>
          <a:p>
            <a:pPr marL="571500" indent="-571500">
              <a:buFont typeface="Arial" panose="020B0604020202020204" pitchFamily="34" charset="0"/>
              <a:buChar char="•"/>
            </a:pPr>
            <a:r>
              <a:rPr lang="en-US" dirty="0"/>
              <a:t>Ensuring safe physical spaces for the AR </a:t>
            </a:r>
          </a:p>
          <a:p>
            <a:pPr marL="1257300" lvl="1" indent="-571500"/>
            <a:r>
              <a:rPr lang="en-US" dirty="0"/>
              <a:t>Not covering learner vision </a:t>
            </a:r>
          </a:p>
          <a:p>
            <a:pPr marL="1257300" lvl="1" indent="-571500"/>
            <a:r>
              <a:rPr lang="en-US" dirty="0"/>
              <a:t>Not setting up an experience that requires walking backwards or sideways </a:t>
            </a:r>
          </a:p>
          <a:p>
            <a:pPr marL="1257300" lvl="1" indent="-571500"/>
            <a:r>
              <a:rPr lang="en-US" dirty="0"/>
              <a:t>Not fatiguing those going through the AR experience </a:t>
            </a:r>
          </a:p>
          <a:p>
            <a:pPr marL="1257300" lvl="1" indent="-571500"/>
            <a:r>
              <a:rPr lang="en-US" dirty="0"/>
              <a:t>Providing just-in-time directions, not all-at-once directions at the beginning </a:t>
            </a:r>
          </a:p>
          <a:p>
            <a:pPr marL="571500" indent="-571500">
              <a:buFont typeface="Arial" panose="020B0604020202020204" pitchFamily="34" charset="0"/>
              <a:buChar char="•"/>
            </a:pPr>
            <a:r>
              <a:rPr lang="en-US" dirty="0"/>
              <a:t>Mitigating unwieldy headsets, wearables, and tangibles (lightening loads)  </a:t>
            </a:r>
          </a:p>
        </p:txBody>
      </p:sp>
      <p:sp>
        <p:nvSpPr>
          <p:cNvPr id="4" name="Slide Number Placeholder 3">
            <a:extLst>
              <a:ext uri="{FF2B5EF4-FFF2-40B4-BE49-F238E27FC236}">
                <a16:creationId xmlns:a16="http://schemas.microsoft.com/office/drawing/2014/main" id="{E3F3FE20-2556-7D4B-1E6C-1A7F6DCE5E59}"/>
              </a:ext>
            </a:extLst>
          </p:cNvPr>
          <p:cNvSpPr>
            <a:spLocks noGrp="1"/>
          </p:cNvSpPr>
          <p:nvPr>
            <p:ph type="sldNum" sz="quarter" idx="12"/>
          </p:nvPr>
        </p:nvSpPr>
        <p:spPr/>
        <p:txBody>
          <a:bodyPr/>
          <a:lstStyle/>
          <a:p>
            <a:fld id="{1EF5970D-8E09-4091-B1DE-76257E5F5308}" type="slidenum">
              <a:rPr lang="en-US" smtClean="0"/>
              <a:t>45</a:t>
            </a:fld>
            <a:endParaRPr lang="en-US" dirty="0"/>
          </a:p>
        </p:txBody>
      </p:sp>
    </p:spTree>
    <p:extLst>
      <p:ext uri="{BB962C8B-B14F-4D97-AF65-F5344CB8AC3E}">
        <p14:creationId xmlns:p14="http://schemas.microsoft.com/office/powerpoint/2010/main" val="3689902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0C8C-C2AE-7980-4F1E-4B4F945EBD23}"/>
              </a:ext>
            </a:extLst>
          </p:cNvPr>
          <p:cNvSpPr>
            <a:spLocks noGrp="1"/>
          </p:cNvSpPr>
          <p:nvPr>
            <p:ph type="title"/>
          </p:nvPr>
        </p:nvSpPr>
        <p:spPr/>
        <p:txBody>
          <a:bodyPr/>
          <a:lstStyle/>
          <a:p>
            <a:r>
              <a:rPr lang="en-US" dirty="0"/>
              <a:t>Interfaces and Directions for Navigation</a:t>
            </a:r>
          </a:p>
        </p:txBody>
      </p:sp>
      <p:sp>
        <p:nvSpPr>
          <p:cNvPr id="3" name="Content Placeholder 2">
            <a:extLst>
              <a:ext uri="{FF2B5EF4-FFF2-40B4-BE49-F238E27FC236}">
                <a16:creationId xmlns:a16="http://schemas.microsoft.com/office/drawing/2014/main" id="{8F48631C-A6A8-6A6F-3D86-02CBA8AFA6E8}"/>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Addressing unclear (or absent) user interfaces</a:t>
            </a:r>
          </a:p>
          <a:p>
            <a:pPr marL="571500" indent="-571500">
              <a:buFont typeface="Arial" panose="020B0604020202020204" pitchFamily="34" charset="0"/>
              <a:buChar char="•"/>
            </a:pPr>
            <a:r>
              <a:rPr lang="en-US" dirty="0"/>
              <a:t>Orientation on entry, orientation on exit (individuals and groups)  </a:t>
            </a:r>
          </a:p>
          <a:p>
            <a:pPr marL="1257300" lvl="1" indent="-571500"/>
            <a:r>
              <a:rPr lang="en-US" dirty="0"/>
              <a:t>Ability to re-experience sections or the whole </a:t>
            </a:r>
          </a:p>
          <a:p>
            <a:pPr marL="571500" indent="-571500">
              <a:buFont typeface="Arial" panose="020B0604020202020204" pitchFamily="34" charset="0"/>
              <a:buChar char="•"/>
            </a:pPr>
            <a:r>
              <a:rPr lang="en-US" dirty="0"/>
              <a:t>Clear directions for sequences, processes, and movements </a:t>
            </a:r>
          </a:p>
          <a:p>
            <a:pPr marL="571500" indent="-571500">
              <a:buFont typeface="Arial" panose="020B0604020202020204" pitchFamily="34" charset="0"/>
              <a:buChar char="•"/>
            </a:pPr>
            <a:r>
              <a:rPr lang="en-US" dirty="0"/>
              <a:t>Ability to exit at any time </a:t>
            </a:r>
          </a:p>
        </p:txBody>
      </p:sp>
      <p:sp>
        <p:nvSpPr>
          <p:cNvPr id="4" name="Slide Number Placeholder 3">
            <a:extLst>
              <a:ext uri="{FF2B5EF4-FFF2-40B4-BE49-F238E27FC236}">
                <a16:creationId xmlns:a16="http://schemas.microsoft.com/office/drawing/2014/main" id="{3573D3FF-0551-735A-C832-C53A1726086B}"/>
              </a:ext>
            </a:extLst>
          </p:cNvPr>
          <p:cNvSpPr>
            <a:spLocks noGrp="1"/>
          </p:cNvSpPr>
          <p:nvPr>
            <p:ph type="sldNum" sz="quarter" idx="12"/>
          </p:nvPr>
        </p:nvSpPr>
        <p:spPr/>
        <p:txBody>
          <a:bodyPr/>
          <a:lstStyle/>
          <a:p>
            <a:fld id="{1EF5970D-8E09-4091-B1DE-76257E5F5308}" type="slidenum">
              <a:rPr lang="en-US" smtClean="0"/>
              <a:t>46</a:t>
            </a:fld>
            <a:endParaRPr lang="en-US" dirty="0"/>
          </a:p>
        </p:txBody>
      </p:sp>
    </p:spTree>
    <p:extLst>
      <p:ext uri="{BB962C8B-B14F-4D97-AF65-F5344CB8AC3E}">
        <p14:creationId xmlns:p14="http://schemas.microsoft.com/office/powerpoint/2010/main" val="4043762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05D3-7A0A-FDAA-4E11-CADBC19F501E}"/>
              </a:ext>
            </a:extLst>
          </p:cNvPr>
          <p:cNvSpPr>
            <a:spLocks noGrp="1"/>
          </p:cNvSpPr>
          <p:nvPr>
            <p:ph type="title"/>
          </p:nvPr>
        </p:nvSpPr>
        <p:spPr/>
        <p:txBody>
          <a:bodyPr/>
          <a:lstStyle/>
          <a:p>
            <a:r>
              <a:rPr lang="en-US" dirty="0"/>
              <a:t>Avoiding Sensory and Cognitive Triggers</a:t>
            </a:r>
          </a:p>
        </p:txBody>
      </p:sp>
      <p:sp>
        <p:nvSpPr>
          <p:cNvPr id="3" name="Content Placeholder 2">
            <a:extLst>
              <a:ext uri="{FF2B5EF4-FFF2-40B4-BE49-F238E27FC236}">
                <a16:creationId xmlns:a16="http://schemas.microsoft.com/office/drawing/2014/main" id="{72FA9422-EC60-090C-8FA6-D873BF88837D}"/>
              </a:ext>
            </a:extLst>
          </p:cNvPr>
          <p:cNvSpPr>
            <a:spLocks noGrp="1"/>
          </p:cNvSpPr>
          <p:nvPr>
            <p:ph idx="1"/>
          </p:nvPr>
        </p:nvSpPr>
        <p:spPr/>
        <p:txBody>
          <a:bodyPr>
            <a:normAutofit fontScale="92500" lnSpcReduction="20000"/>
          </a:bodyPr>
          <a:lstStyle/>
          <a:p>
            <a:pPr marL="571500" indent="-571500">
              <a:buFont typeface="Arial" panose="020B0604020202020204" pitchFamily="34" charset="0"/>
              <a:buChar char="•"/>
            </a:pPr>
            <a:r>
              <a:rPr lang="en-US" dirty="0"/>
              <a:t>Removing strobe effects (to avoid causing seizures, nausea, discomfort) </a:t>
            </a:r>
          </a:p>
          <a:p>
            <a:pPr marL="571500" indent="-571500">
              <a:buFont typeface="Arial" panose="020B0604020202020204" pitchFamily="34" charset="0"/>
              <a:buChar char="•"/>
            </a:pPr>
            <a:r>
              <a:rPr lang="en-US" dirty="0"/>
              <a:t>Disabling uncontrollable motions in the AR display</a:t>
            </a:r>
          </a:p>
          <a:p>
            <a:pPr marL="1257300" lvl="1" indent="-571500"/>
            <a:r>
              <a:rPr lang="en-US" dirty="0"/>
              <a:t>Removing excessively speedy motions</a:t>
            </a:r>
          </a:p>
          <a:p>
            <a:pPr marL="571500" indent="-571500">
              <a:buFont typeface="Arial" panose="020B0604020202020204" pitchFamily="34" charset="0"/>
              <a:buChar char="•"/>
            </a:pPr>
            <a:r>
              <a:rPr lang="en-US" dirty="0"/>
              <a:t>Avoiding a lack of user controls</a:t>
            </a:r>
          </a:p>
          <a:p>
            <a:pPr marL="571500" indent="-571500">
              <a:buFont typeface="Arial" panose="020B0604020202020204" pitchFamily="34" charset="0"/>
              <a:buChar char="•"/>
            </a:pPr>
            <a:r>
              <a:rPr lang="en-US" dirty="0"/>
              <a:t>Avoiding a lack of clear user controls</a:t>
            </a:r>
          </a:p>
          <a:p>
            <a:pPr marL="571500" indent="-571500">
              <a:buFont typeface="Arial" panose="020B0604020202020204" pitchFamily="34" charset="0"/>
              <a:buChar char="•"/>
            </a:pPr>
            <a:r>
              <a:rPr lang="en-US" dirty="0"/>
              <a:t>Eliminating excessive busyness, color, and action (causing challenges for the cognitive neurodivergent)  </a:t>
            </a:r>
          </a:p>
          <a:p>
            <a:pPr marL="571500" indent="-571500">
              <a:buFont typeface="Arial" panose="020B0604020202020204" pitchFamily="34" charset="0"/>
              <a:buChar char="•"/>
            </a:pPr>
            <a:r>
              <a:rPr lang="en-US" dirty="0"/>
              <a:t>Omitting extraneous information that may lead to extraneous cognitive load  </a:t>
            </a:r>
          </a:p>
        </p:txBody>
      </p:sp>
      <p:sp>
        <p:nvSpPr>
          <p:cNvPr id="4" name="Slide Number Placeholder 3">
            <a:extLst>
              <a:ext uri="{FF2B5EF4-FFF2-40B4-BE49-F238E27FC236}">
                <a16:creationId xmlns:a16="http://schemas.microsoft.com/office/drawing/2014/main" id="{2335F287-60E6-E838-4C9C-AA96DBE9A241}"/>
              </a:ext>
            </a:extLst>
          </p:cNvPr>
          <p:cNvSpPr>
            <a:spLocks noGrp="1"/>
          </p:cNvSpPr>
          <p:nvPr>
            <p:ph type="sldNum" sz="quarter" idx="12"/>
          </p:nvPr>
        </p:nvSpPr>
        <p:spPr/>
        <p:txBody>
          <a:bodyPr/>
          <a:lstStyle/>
          <a:p>
            <a:fld id="{1EF5970D-8E09-4091-B1DE-76257E5F5308}" type="slidenum">
              <a:rPr lang="en-US" smtClean="0"/>
              <a:t>47</a:t>
            </a:fld>
            <a:endParaRPr lang="en-US" dirty="0"/>
          </a:p>
        </p:txBody>
      </p:sp>
    </p:spTree>
    <p:extLst>
      <p:ext uri="{BB962C8B-B14F-4D97-AF65-F5344CB8AC3E}">
        <p14:creationId xmlns:p14="http://schemas.microsoft.com/office/powerpoint/2010/main" val="4218557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5869-6BA1-97D9-B60C-2FE56C0D90D0}"/>
              </a:ext>
            </a:extLst>
          </p:cNvPr>
          <p:cNvSpPr>
            <a:spLocks noGrp="1"/>
          </p:cNvSpPr>
          <p:nvPr>
            <p:ph type="title"/>
          </p:nvPr>
        </p:nvSpPr>
        <p:spPr/>
        <p:txBody>
          <a:bodyPr/>
          <a:lstStyle/>
          <a:p>
            <a:r>
              <a:rPr lang="en-US" dirty="0"/>
              <a:t>Avoiding Sensory and Cognitive Triggers </a:t>
            </a:r>
            <a:r>
              <a:rPr lang="en-US" sz="2000" dirty="0"/>
              <a:t>(cont.)</a:t>
            </a:r>
          </a:p>
        </p:txBody>
      </p:sp>
      <p:sp>
        <p:nvSpPr>
          <p:cNvPr id="3" name="Content Placeholder 2">
            <a:extLst>
              <a:ext uri="{FF2B5EF4-FFF2-40B4-BE49-F238E27FC236}">
                <a16:creationId xmlns:a16="http://schemas.microsoft.com/office/drawing/2014/main" id="{CE6E7BAE-9786-0BFF-3242-B5E6FED2ED60}"/>
              </a:ext>
            </a:extLst>
          </p:cNvPr>
          <p:cNvSpPr>
            <a:spLocks noGrp="1"/>
          </p:cNvSpPr>
          <p:nvPr>
            <p:ph idx="1"/>
          </p:nvPr>
        </p:nvSpPr>
        <p:spPr/>
        <p:txBody>
          <a:bodyPr/>
          <a:lstStyle/>
          <a:p>
            <a:pPr marL="571500" indent="-571500">
              <a:buFont typeface="Arial" panose="020B0604020202020204" pitchFamily="34" charset="0"/>
              <a:buChar char="•"/>
            </a:pPr>
            <a:r>
              <a:rPr lang="en-US" dirty="0"/>
              <a:t>Considering how sensitive and controversial topics may be addressed </a:t>
            </a:r>
          </a:p>
          <a:p>
            <a:pPr marL="571500" indent="-571500">
              <a:buFont typeface="Arial" panose="020B0604020202020204" pitchFamily="34" charset="0"/>
              <a:buChar char="•"/>
            </a:pPr>
            <a:r>
              <a:rPr lang="en-US" dirty="0"/>
              <a:t>Avoiding communicating exclusionary or discriminatory messaging in the AR visual </a:t>
            </a:r>
          </a:p>
          <a:p>
            <a:pPr marL="1257300" lvl="1" indent="-571500"/>
            <a:r>
              <a:rPr lang="en-US" dirty="0"/>
              <a:t>Being aware of how visual, audio, motion, interaction, and multimedia may be misinterpreted (as humans tend to read into their experiences per apophenia and other aspects) </a:t>
            </a:r>
          </a:p>
        </p:txBody>
      </p:sp>
      <p:sp>
        <p:nvSpPr>
          <p:cNvPr id="4" name="Slide Number Placeholder 3">
            <a:extLst>
              <a:ext uri="{FF2B5EF4-FFF2-40B4-BE49-F238E27FC236}">
                <a16:creationId xmlns:a16="http://schemas.microsoft.com/office/drawing/2014/main" id="{7A79F430-FDDD-6B08-DE61-2CE1BF98BA51}"/>
              </a:ext>
            </a:extLst>
          </p:cNvPr>
          <p:cNvSpPr>
            <a:spLocks noGrp="1"/>
          </p:cNvSpPr>
          <p:nvPr>
            <p:ph type="sldNum" sz="quarter" idx="12"/>
          </p:nvPr>
        </p:nvSpPr>
        <p:spPr/>
        <p:txBody>
          <a:bodyPr/>
          <a:lstStyle/>
          <a:p>
            <a:fld id="{1EF5970D-8E09-4091-B1DE-76257E5F5308}" type="slidenum">
              <a:rPr lang="en-US" smtClean="0"/>
              <a:t>48</a:t>
            </a:fld>
            <a:endParaRPr lang="en-US" dirty="0"/>
          </a:p>
        </p:txBody>
      </p:sp>
    </p:spTree>
    <p:extLst>
      <p:ext uri="{BB962C8B-B14F-4D97-AF65-F5344CB8AC3E}">
        <p14:creationId xmlns:p14="http://schemas.microsoft.com/office/powerpoint/2010/main" val="1493369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8584-19FE-DE41-32E5-CE463F634F13}"/>
              </a:ext>
            </a:extLst>
          </p:cNvPr>
          <p:cNvSpPr>
            <a:spLocks noGrp="1"/>
          </p:cNvSpPr>
          <p:nvPr>
            <p:ph type="title"/>
          </p:nvPr>
        </p:nvSpPr>
        <p:spPr/>
        <p:txBody>
          <a:bodyPr/>
          <a:lstStyle/>
          <a:p>
            <a:r>
              <a:rPr lang="en-US" dirty="0"/>
              <a:t>Cybersickness</a:t>
            </a:r>
          </a:p>
        </p:txBody>
      </p:sp>
      <p:sp>
        <p:nvSpPr>
          <p:cNvPr id="3" name="Content Placeholder 2">
            <a:extLst>
              <a:ext uri="{FF2B5EF4-FFF2-40B4-BE49-F238E27FC236}">
                <a16:creationId xmlns:a16="http://schemas.microsoft.com/office/drawing/2014/main" id="{5B3D9D8E-9910-F059-56E7-B42E65FAF619}"/>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“Cybersickness” refers to feelings of nausea and dizziness from some AR experiences (given the paucity of visual information as compared to a real-world visual field, given flicker and timings)</a:t>
            </a:r>
          </a:p>
          <a:p>
            <a:pPr marL="571500" indent="-571500">
              <a:buFont typeface="Arial" panose="020B0604020202020204" pitchFamily="34" charset="0"/>
              <a:buChar char="•"/>
            </a:pPr>
            <a:r>
              <a:rPr lang="en-US" dirty="0"/>
              <a:t>Address with the following:  </a:t>
            </a:r>
          </a:p>
          <a:p>
            <a:pPr marL="1257300" lvl="1" indent="-571500"/>
            <a:r>
              <a:rPr lang="en-US" dirty="0"/>
              <a:t>Improved visual designs with less visual complexity </a:t>
            </a:r>
          </a:p>
          <a:p>
            <a:pPr marL="1257300" lvl="1" indent="-571500"/>
            <a:r>
              <a:rPr lang="en-US" dirty="0"/>
              <a:t>More effective pacing</a:t>
            </a:r>
          </a:p>
          <a:p>
            <a:pPr marL="1257300" lvl="1" indent="-571500"/>
            <a:r>
              <a:rPr lang="en-US" dirty="0"/>
              <a:t>Limited time in the AR experience</a:t>
            </a:r>
          </a:p>
          <a:p>
            <a:pPr marL="1257300" lvl="1" indent="-571500"/>
            <a:r>
              <a:rPr lang="en-US" dirty="0"/>
              <a:t>Others 	</a:t>
            </a:r>
          </a:p>
          <a:p>
            <a:endParaRPr lang="en-US" dirty="0"/>
          </a:p>
        </p:txBody>
      </p:sp>
      <p:sp>
        <p:nvSpPr>
          <p:cNvPr id="4" name="Slide Number Placeholder 3">
            <a:extLst>
              <a:ext uri="{FF2B5EF4-FFF2-40B4-BE49-F238E27FC236}">
                <a16:creationId xmlns:a16="http://schemas.microsoft.com/office/drawing/2014/main" id="{1798E47E-C793-2C2B-8DBE-BAB284EE4775}"/>
              </a:ext>
            </a:extLst>
          </p:cNvPr>
          <p:cNvSpPr>
            <a:spLocks noGrp="1"/>
          </p:cNvSpPr>
          <p:nvPr>
            <p:ph type="sldNum" sz="quarter" idx="12"/>
          </p:nvPr>
        </p:nvSpPr>
        <p:spPr/>
        <p:txBody>
          <a:bodyPr/>
          <a:lstStyle/>
          <a:p>
            <a:fld id="{1EF5970D-8E09-4091-B1DE-76257E5F5308}" type="slidenum">
              <a:rPr lang="en-US" smtClean="0"/>
              <a:t>49</a:t>
            </a:fld>
            <a:endParaRPr lang="en-US" dirty="0"/>
          </a:p>
        </p:txBody>
      </p:sp>
    </p:spTree>
    <p:extLst>
      <p:ext uri="{BB962C8B-B14F-4D97-AF65-F5344CB8AC3E}">
        <p14:creationId xmlns:p14="http://schemas.microsoft.com/office/powerpoint/2010/main" val="126135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p:txBody>
          <a:bodyPr>
            <a:normAutofit lnSpcReduction="10000"/>
          </a:bodyPr>
          <a:lstStyle/>
          <a:p>
            <a:r>
              <a:rPr lang="en-US" dirty="0"/>
              <a:t>Recently, the presenter conducted a systematic review of the academic literature and an environmental scan to learn how to set up an augmented reality (AR) shop at an institution of higher education.  The ambition was to not only set up AR in an accessible and legal way but also be able to test for potential +/- effects of AR on teaching and learning.  The research did not go past the review stage, because of a lack of funding, but some insights about accessibility in AR were acquired. </a:t>
            </a:r>
          </a:p>
        </p:txBody>
      </p:sp>
      <p:sp>
        <p:nvSpPr>
          <p:cNvPr id="4" name="Slide Number Placeholder 3">
            <a:extLst>
              <a:ext uri="{FF2B5EF4-FFF2-40B4-BE49-F238E27FC236}">
                <a16:creationId xmlns:a16="http://schemas.microsoft.com/office/drawing/2014/main" id="{A6DC1DDD-D801-DC6A-BA37-80F0E83D4ED2}"/>
              </a:ext>
            </a:extLst>
          </p:cNvPr>
          <p:cNvSpPr>
            <a:spLocks noGrp="1"/>
          </p:cNvSpPr>
          <p:nvPr>
            <p:ph type="sldNum" sz="quarter" idx="12"/>
          </p:nvPr>
        </p:nvSpPr>
        <p:spPr/>
        <p:txBody>
          <a:bodyPr/>
          <a:lstStyle/>
          <a:p>
            <a:fld id="{1EF5970D-8E09-4091-B1DE-76257E5F5308}" type="slidenum">
              <a:rPr lang="en-US" smtClean="0"/>
              <a:t>5</a:t>
            </a:fld>
            <a:endParaRPr lang="en-US" dirty="0"/>
          </a:p>
        </p:txBody>
      </p:sp>
    </p:spTree>
    <p:extLst>
      <p:ext uri="{BB962C8B-B14F-4D97-AF65-F5344CB8AC3E}">
        <p14:creationId xmlns:p14="http://schemas.microsoft.com/office/powerpoint/2010/main" val="674207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C2E2-FED7-8A7F-CB4E-F275E576EFFB}"/>
              </a:ext>
            </a:extLst>
          </p:cNvPr>
          <p:cNvSpPr>
            <a:spLocks noGrp="1"/>
          </p:cNvSpPr>
          <p:nvPr>
            <p:ph type="title"/>
          </p:nvPr>
        </p:nvSpPr>
        <p:spPr/>
        <p:txBody>
          <a:bodyPr/>
          <a:lstStyle/>
          <a:p>
            <a:r>
              <a:rPr lang="en-US" dirty="0"/>
              <a:t>Alternatives to the AR </a:t>
            </a:r>
          </a:p>
        </p:txBody>
      </p:sp>
      <p:sp>
        <p:nvSpPr>
          <p:cNvPr id="3" name="Content Placeholder 2">
            <a:extLst>
              <a:ext uri="{FF2B5EF4-FFF2-40B4-BE49-F238E27FC236}">
                <a16:creationId xmlns:a16="http://schemas.microsoft.com/office/drawing/2014/main" id="{5A48968F-5312-B207-9D1E-90C82B74FD90}"/>
              </a:ext>
            </a:extLst>
          </p:cNvPr>
          <p:cNvSpPr>
            <a:spLocks noGrp="1"/>
          </p:cNvSpPr>
          <p:nvPr>
            <p:ph idx="1"/>
          </p:nvPr>
        </p:nvSpPr>
        <p:spPr/>
        <p:txBody>
          <a:bodyPr/>
          <a:lstStyle/>
          <a:p>
            <a:pPr marL="571500" indent="-571500">
              <a:buFont typeface="Arial" panose="020B0604020202020204" pitchFamily="34" charset="0"/>
              <a:buChar char="•"/>
            </a:pPr>
            <a:r>
              <a:rPr lang="en-US" dirty="0"/>
              <a:t>Offering learning alternatives to the augmented reality experience that enable the same depth of learning albeit without the AR</a:t>
            </a:r>
          </a:p>
          <a:p>
            <a:pPr marL="571500" indent="-571500">
              <a:buFont typeface="Arial" panose="020B0604020202020204" pitchFamily="34" charset="0"/>
              <a:buChar char="•"/>
            </a:pPr>
            <a:r>
              <a:rPr lang="en-US" dirty="0"/>
              <a:t>Offering notes for post-AR experience review and learning and practice</a:t>
            </a:r>
          </a:p>
          <a:p>
            <a:pPr marL="571500" indent="-571500">
              <a:buFont typeface="Arial" panose="020B0604020202020204" pitchFamily="34" charset="0"/>
              <a:buChar char="•"/>
            </a:pPr>
            <a:r>
              <a:rPr lang="en-US" dirty="0"/>
              <a:t>Offering activities for post-AR experience review and learning and practice</a:t>
            </a:r>
          </a:p>
        </p:txBody>
      </p:sp>
      <p:sp>
        <p:nvSpPr>
          <p:cNvPr id="4" name="Slide Number Placeholder 3">
            <a:extLst>
              <a:ext uri="{FF2B5EF4-FFF2-40B4-BE49-F238E27FC236}">
                <a16:creationId xmlns:a16="http://schemas.microsoft.com/office/drawing/2014/main" id="{DFB35567-5AE1-33E6-54C3-5418DC92672D}"/>
              </a:ext>
            </a:extLst>
          </p:cNvPr>
          <p:cNvSpPr>
            <a:spLocks noGrp="1"/>
          </p:cNvSpPr>
          <p:nvPr>
            <p:ph type="sldNum" sz="quarter" idx="12"/>
          </p:nvPr>
        </p:nvSpPr>
        <p:spPr/>
        <p:txBody>
          <a:bodyPr/>
          <a:lstStyle/>
          <a:p>
            <a:fld id="{1EF5970D-8E09-4091-B1DE-76257E5F5308}" type="slidenum">
              <a:rPr lang="en-US" smtClean="0"/>
              <a:t>50</a:t>
            </a:fld>
            <a:endParaRPr lang="en-US" dirty="0"/>
          </a:p>
        </p:txBody>
      </p:sp>
    </p:spTree>
    <p:extLst>
      <p:ext uri="{BB962C8B-B14F-4D97-AF65-F5344CB8AC3E}">
        <p14:creationId xmlns:p14="http://schemas.microsoft.com/office/powerpoint/2010/main" val="1144199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ene from Adobe Aero in which a fox is standing in front of a pool of water...and there is a dark raincloud overhead.  ">
            <a:extLst>
              <a:ext uri="{FF2B5EF4-FFF2-40B4-BE49-F238E27FC236}">
                <a16:creationId xmlns:a16="http://schemas.microsoft.com/office/drawing/2014/main" id="{972C5BB7-8A15-68E7-6FA5-2873E1977807}"/>
              </a:ext>
            </a:extLst>
          </p:cNvPr>
          <p:cNvPicPr>
            <a:picLocks noChangeAspect="1"/>
          </p:cNvPicPr>
          <p:nvPr/>
        </p:nvPicPr>
        <p:blipFill>
          <a:blip r:embed="rId2"/>
          <a:stretch>
            <a:fillRect/>
          </a:stretch>
        </p:blipFill>
        <p:spPr>
          <a:xfrm>
            <a:off x="0" y="128456"/>
            <a:ext cx="12192000" cy="6601088"/>
          </a:xfrm>
          <a:prstGeom prst="rect">
            <a:avLst/>
          </a:prstGeom>
        </p:spPr>
      </p:pic>
      <p:sp>
        <p:nvSpPr>
          <p:cNvPr id="5" name="Title 4">
            <a:extLst>
              <a:ext uri="{FF2B5EF4-FFF2-40B4-BE49-F238E27FC236}">
                <a16:creationId xmlns:a16="http://schemas.microsoft.com/office/drawing/2014/main" id="{7497FE5B-C488-75CC-38F4-D81542C8BA64}"/>
              </a:ext>
            </a:extLst>
          </p:cNvPr>
          <p:cNvSpPr>
            <a:spLocks noGrp="1"/>
          </p:cNvSpPr>
          <p:nvPr>
            <p:ph type="title"/>
          </p:nvPr>
        </p:nvSpPr>
        <p:spPr/>
        <p:txBody>
          <a:bodyPr/>
          <a:lstStyle/>
          <a:p>
            <a:r>
              <a:rPr lang="en-US" dirty="0"/>
              <a:t>                                   And?</a:t>
            </a:r>
          </a:p>
        </p:txBody>
      </p:sp>
      <p:sp>
        <p:nvSpPr>
          <p:cNvPr id="4" name="Slide Number Placeholder 3">
            <a:extLst>
              <a:ext uri="{FF2B5EF4-FFF2-40B4-BE49-F238E27FC236}">
                <a16:creationId xmlns:a16="http://schemas.microsoft.com/office/drawing/2014/main" id="{2F144F65-8FC8-2B91-CEEC-468AA6DD6E0E}"/>
              </a:ext>
            </a:extLst>
          </p:cNvPr>
          <p:cNvSpPr>
            <a:spLocks noGrp="1"/>
          </p:cNvSpPr>
          <p:nvPr>
            <p:ph type="sldNum" sz="quarter" idx="12"/>
          </p:nvPr>
        </p:nvSpPr>
        <p:spPr/>
        <p:txBody>
          <a:bodyPr/>
          <a:lstStyle/>
          <a:p>
            <a:fld id="{1EF5970D-8E09-4091-B1DE-76257E5F5308}" type="slidenum">
              <a:rPr lang="en-US" smtClean="0"/>
              <a:t>51</a:t>
            </a:fld>
            <a:endParaRPr lang="en-US" dirty="0"/>
          </a:p>
        </p:txBody>
      </p:sp>
    </p:spTree>
    <p:extLst>
      <p:ext uri="{BB962C8B-B14F-4D97-AF65-F5344CB8AC3E}">
        <p14:creationId xmlns:p14="http://schemas.microsoft.com/office/powerpoint/2010/main" val="2546781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4396-4CF8-0A0E-8BCC-11FD726DC989}"/>
              </a:ext>
            </a:extLst>
          </p:cNvPr>
          <p:cNvSpPr>
            <a:spLocks noGrp="1"/>
          </p:cNvSpPr>
          <p:nvPr>
            <p:ph type="title"/>
          </p:nvPr>
        </p:nvSpPr>
        <p:spPr/>
        <p:txBody>
          <a:bodyPr/>
          <a:lstStyle/>
          <a:p>
            <a:r>
              <a:rPr lang="en-US" dirty="0"/>
              <a:t>Others</a:t>
            </a:r>
          </a:p>
        </p:txBody>
      </p:sp>
      <p:sp>
        <p:nvSpPr>
          <p:cNvPr id="3" name="Content Placeholder 2">
            <a:extLst>
              <a:ext uri="{FF2B5EF4-FFF2-40B4-BE49-F238E27FC236}">
                <a16:creationId xmlns:a16="http://schemas.microsoft.com/office/drawing/2014/main" id="{4C4CC0CD-4748-F0D0-785B-16634B339BC3}"/>
              </a:ext>
            </a:extLst>
          </p:cNvPr>
          <p:cNvSpPr>
            <a:spLocks noGrp="1"/>
          </p:cNvSpPr>
          <p:nvPr>
            <p:ph idx="1"/>
          </p:nvPr>
        </p:nvSpPr>
        <p:spPr/>
        <p:txBody>
          <a:bodyPr>
            <a:normAutofit fontScale="92500" lnSpcReduction="10000"/>
          </a:bodyPr>
          <a:lstStyle/>
          <a:p>
            <a:pPr marL="571500" indent="-571500">
              <a:buFont typeface="Arial" panose="020B0604020202020204" pitchFamily="34" charset="0"/>
              <a:buChar char="•"/>
            </a:pPr>
            <a:r>
              <a:rPr lang="en-US" dirty="0"/>
              <a:t>The prior slides show some of the known challenges with deploying AR for learning.  </a:t>
            </a:r>
          </a:p>
          <a:p>
            <a:pPr marL="571500" indent="-571500">
              <a:buFont typeface="Arial" panose="020B0604020202020204" pitchFamily="34" charset="0"/>
              <a:buChar char="•"/>
            </a:pPr>
            <a:r>
              <a:rPr lang="en-US" dirty="0"/>
              <a:t>“Shift(</a:t>
            </a:r>
            <a:r>
              <a:rPr lang="en-US" dirty="0" err="1"/>
              <a:t>ing</a:t>
            </a:r>
            <a:r>
              <a:rPr lang="en-US" dirty="0"/>
              <a:t>) left” or addressing accessibility early in AR design and development is advisable to head off problems requiring excessive retrofitting.  </a:t>
            </a:r>
          </a:p>
          <a:p>
            <a:pPr marL="571500" indent="-571500">
              <a:buFont typeface="Arial" panose="020B0604020202020204" pitchFamily="34" charset="0"/>
              <a:buChar char="•"/>
            </a:pPr>
            <a:r>
              <a:rPr lang="en-US" dirty="0"/>
              <a:t>It is important to test and re-test against potential harms prior to going live.  </a:t>
            </a:r>
          </a:p>
          <a:p>
            <a:pPr marL="1257300" lvl="1" indent="-571500"/>
            <a:r>
              <a:rPr lang="en-US" dirty="0"/>
              <a:t>What are test users experiencing with going through an AR experience?  </a:t>
            </a:r>
          </a:p>
          <a:p>
            <a:pPr marL="1257300" lvl="1" indent="-571500"/>
            <a:r>
              <a:rPr lang="en-US" dirty="0"/>
              <a:t>Are test users those who have varying abilities and experiences?  Do they provide a diversity of insights?  </a:t>
            </a:r>
          </a:p>
          <a:p>
            <a:pPr marL="571500" indent="-5715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83BAC4E-B059-E0E3-70D0-DE22D4DE0493}"/>
              </a:ext>
            </a:extLst>
          </p:cNvPr>
          <p:cNvSpPr>
            <a:spLocks noGrp="1"/>
          </p:cNvSpPr>
          <p:nvPr>
            <p:ph type="sldNum" sz="quarter" idx="12"/>
          </p:nvPr>
        </p:nvSpPr>
        <p:spPr/>
        <p:txBody>
          <a:bodyPr/>
          <a:lstStyle/>
          <a:p>
            <a:fld id="{1EF5970D-8E09-4091-B1DE-76257E5F5308}" type="slidenum">
              <a:rPr lang="en-US" smtClean="0"/>
              <a:t>52</a:t>
            </a:fld>
            <a:endParaRPr lang="en-US" dirty="0"/>
          </a:p>
        </p:txBody>
      </p:sp>
    </p:spTree>
    <p:extLst>
      <p:ext uri="{BB962C8B-B14F-4D97-AF65-F5344CB8AC3E}">
        <p14:creationId xmlns:p14="http://schemas.microsoft.com/office/powerpoint/2010/main" val="1464920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17C101-BD20-8D67-F041-04D2627502C2}"/>
              </a:ext>
            </a:extLst>
          </p:cNvPr>
          <p:cNvSpPr>
            <a:spLocks noGrp="1"/>
          </p:cNvSpPr>
          <p:nvPr>
            <p:ph type="sldNum" sz="quarter" idx="12"/>
          </p:nvPr>
        </p:nvSpPr>
        <p:spPr/>
        <p:txBody>
          <a:bodyPr/>
          <a:lstStyle/>
          <a:p>
            <a:fld id="{1EF5970D-8E09-4091-B1DE-76257E5F5308}" type="slidenum">
              <a:rPr lang="en-US" smtClean="0"/>
              <a:t>53</a:t>
            </a:fld>
            <a:endParaRPr lang="en-US" dirty="0"/>
          </a:p>
        </p:txBody>
      </p:sp>
      <p:pic>
        <p:nvPicPr>
          <p:cNvPr id="1026" name="Picture 2" descr="A visual of 3d floating flowers ">
            <a:extLst>
              <a:ext uri="{FF2B5EF4-FFF2-40B4-BE49-F238E27FC236}">
                <a16:creationId xmlns:a16="http://schemas.microsoft.com/office/drawing/2014/main" id="{12EC2CAC-B34D-1840-1360-C618A6D06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
            <a:ext cx="85344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802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CF42ED-9EF0-F551-7992-7C8C5ADE909F}"/>
              </a:ext>
            </a:extLst>
          </p:cNvPr>
          <p:cNvSpPr>
            <a:spLocks noGrp="1"/>
          </p:cNvSpPr>
          <p:nvPr>
            <p:ph type="title"/>
          </p:nvPr>
        </p:nvSpPr>
        <p:spPr/>
        <p:txBody>
          <a:bodyPr/>
          <a:lstStyle/>
          <a:p>
            <a:r>
              <a:rPr lang="en-US" dirty="0"/>
              <a:t>References</a:t>
            </a:r>
          </a:p>
        </p:txBody>
      </p:sp>
      <p:sp>
        <p:nvSpPr>
          <p:cNvPr id="6" name="Text Placeholder 5">
            <a:extLst>
              <a:ext uri="{FF2B5EF4-FFF2-40B4-BE49-F238E27FC236}">
                <a16:creationId xmlns:a16="http://schemas.microsoft.com/office/drawing/2014/main" id="{8863EDC0-43D3-4491-40C8-EB9E9E00E3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90EB8C-8FA1-1A01-0297-44C82276DB72}"/>
              </a:ext>
            </a:extLst>
          </p:cNvPr>
          <p:cNvSpPr>
            <a:spLocks noGrp="1"/>
          </p:cNvSpPr>
          <p:nvPr>
            <p:ph type="sldNum" sz="quarter" idx="12"/>
          </p:nvPr>
        </p:nvSpPr>
        <p:spPr/>
        <p:txBody>
          <a:bodyPr/>
          <a:lstStyle/>
          <a:p>
            <a:fld id="{1EF5970D-8E09-4091-B1DE-76257E5F5308}" type="slidenum">
              <a:rPr lang="en-US" smtClean="0"/>
              <a:t>54</a:t>
            </a:fld>
            <a:endParaRPr lang="en-US" dirty="0"/>
          </a:p>
        </p:txBody>
      </p:sp>
    </p:spTree>
    <p:extLst>
      <p:ext uri="{BB962C8B-B14F-4D97-AF65-F5344CB8AC3E}">
        <p14:creationId xmlns:p14="http://schemas.microsoft.com/office/powerpoint/2010/main" val="3189374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458B-71A5-5375-EA98-670D59F985C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3FFC1DF-D4D8-0781-E096-B3A30B0B920E}"/>
              </a:ext>
            </a:extLst>
          </p:cNvPr>
          <p:cNvSpPr>
            <a:spLocks noGrp="1"/>
          </p:cNvSpPr>
          <p:nvPr>
            <p:ph idx="1"/>
          </p:nvPr>
        </p:nvSpPr>
        <p:spPr/>
        <p:txBody>
          <a:bodyPr/>
          <a:lstStyle/>
          <a:p>
            <a:r>
              <a:rPr lang="en-US" dirty="0"/>
              <a:t>Azuma, R. T. (1997). A survey of augmented reality. Presence: Teleoperators &amp; Virtual Environments, 6(4), 355-385.</a:t>
            </a:r>
          </a:p>
          <a:p>
            <a:r>
              <a:rPr lang="en-US" dirty="0" err="1"/>
              <a:t>Doerner</a:t>
            </a:r>
            <a:r>
              <a:rPr lang="en-US" dirty="0"/>
              <a:t>, R., </a:t>
            </a:r>
            <a:r>
              <a:rPr lang="en-US" dirty="0" err="1"/>
              <a:t>Broll</a:t>
            </a:r>
            <a:r>
              <a:rPr lang="en-US" dirty="0"/>
              <a:t>, W., Jung, B., Grimm, P., </a:t>
            </a:r>
            <a:r>
              <a:rPr lang="en-US" dirty="0" err="1"/>
              <a:t>Göbel</a:t>
            </a:r>
            <a:r>
              <a:rPr lang="en-US" dirty="0"/>
              <a:t>, M., &amp; Kruse, R. (2022). Introduction to virtual and augmented reality. In Virtual and Augmented Reality (VR/AR) (pp. 1-37). Springer, Cham.</a:t>
            </a:r>
          </a:p>
          <a:p>
            <a:endParaRPr lang="en-US" dirty="0"/>
          </a:p>
        </p:txBody>
      </p:sp>
      <p:sp>
        <p:nvSpPr>
          <p:cNvPr id="4" name="Slide Number Placeholder 3">
            <a:extLst>
              <a:ext uri="{FF2B5EF4-FFF2-40B4-BE49-F238E27FC236}">
                <a16:creationId xmlns:a16="http://schemas.microsoft.com/office/drawing/2014/main" id="{1041F549-5168-EC95-44D7-729A0D685BFF}"/>
              </a:ext>
            </a:extLst>
          </p:cNvPr>
          <p:cNvSpPr>
            <a:spLocks noGrp="1"/>
          </p:cNvSpPr>
          <p:nvPr>
            <p:ph type="sldNum" sz="quarter" idx="12"/>
          </p:nvPr>
        </p:nvSpPr>
        <p:spPr/>
        <p:txBody>
          <a:bodyPr/>
          <a:lstStyle/>
          <a:p>
            <a:fld id="{1EF5970D-8E09-4091-B1DE-76257E5F5308}" type="slidenum">
              <a:rPr lang="en-US" smtClean="0"/>
              <a:t>55</a:t>
            </a:fld>
            <a:endParaRPr lang="en-US" dirty="0"/>
          </a:p>
        </p:txBody>
      </p:sp>
    </p:spTree>
    <p:extLst>
      <p:ext uri="{BB962C8B-B14F-4D97-AF65-F5344CB8AC3E}">
        <p14:creationId xmlns:p14="http://schemas.microsoft.com/office/powerpoint/2010/main" val="765078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DEBD-3366-0018-8E58-B3938C2B0676}"/>
              </a:ext>
            </a:extLst>
          </p:cNvPr>
          <p:cNvSpPr>
            <a:spLocks noGrp="1"/>
          </p:cNvSpPr>
          <p:nvPr>
            <p:ph type="title"/>
          </p:nvPr>
        </p:nvSpPr>
        <p:spPr/>
        <p:txBody>
          <a:bodyPr/>
          <a:lstStyle/>
          <a:p>
            <a:r>
              <a:rPr lang="en-US" dirty="0"/>
              <a:t>References</a:t>
            </a:r>
            <a:r>
              <a:rPr lang="en-US" sz="2000" dirty="0"/>
              <a:t> (cont.) </a:t>
            </a:r>
          </a:p>
        </p:txBody>
      </p:sp>
      <p:sp>
        <p:nvSpPr>
          <p:cNvPr id="3" name="Content Placeholder 2">
            <a:extLst>
              <a:ext uri="{FF2B5EF4-FFF2-40B4-BE49-F238E27FC236}">
                <a16:creationId xmlns:a16="http://schemas.microsoft.com/office/drawing/2014/main" id="{6BC71C08-0FD4-734C-61E2-7C050B3D931A}"/>
              </a:ext>
            </a:extLst>
          </p:cNvPr>
          <p:cNvSpPr>
            <a:spLocks noGrp="1"/>
          </p:cNvSpPr>
          <p:nvPr>
            <p:ph idx="1"/>
          </p:nvPr>
        </p:nvSpPr>
        <p:spPr/>
        <p:txBody>
          <a:bodyPr>
            <a:normAutofit lnSpcReduction="10000"/>
          </a:bodyPr>
          <a:lstStyle/>
          <a:p>
            <a:r>
              <a:rPr lang="en-US" dirty="0"/>
              <a:t>Oswald, P., Tost, J., &amp; Wettach, R. (2014, November). The real augmented reality: real-time game editor in a spatial augmented environment. In Proceedings of the 11th Conference on Advances in Computer Entertainment Technology (pp. 1-4).</a:t>
            </a:r>
          </a:p>
          <a:p>
            <a:r>
              <a:rPr lang="en-US" dirty="0"/>
              <a:t>Smith, Heather Dunaway.  (2022, June 20).  Adobe.com.  Retrieved from </a:t>
            </a:r>
            <a:r>
              <a:rPr lang="en-US" dirty="0">
                <a:hlinkClick r:id="rId2"/>
              </a:rPr>
              <a:t>https://helpx.adobe.com/aero/how-to/augmented-reality-workflows-best-practices-aero.html</a:t>
            </a:r>
            <a:r>
              <a:rPr lang="en-US" dirty="0"/>
              <a:t>  </a:t>
            </a:r>
          </a:p>
        </p:txBody>
      </p:sp>
      <p:sp>
        <p:nvSpPr>
          <p:cNvPr id="4" name="Slide Number Placeholder 3">
            <a:extLst>
              <a:ext uri="{FF2B5EF4-FFF2-40B4-BE49-F238E27FC236}">
                <a16:creationId xmlns:a16="http://schemas.microsoft.com/office/drawing/2014/main" id="{85C267B8-DE41-1142-A1C8-9647C74CE437}"/>
              </a:ext>
            </a:extLst>
          </p:cNvPr>
          <p:cNvSpPr>
            <a:spLocks noGrp="1"/>
          </p:cNvSpPr>
          <p:nvPr>
            <p:ph type="sldNum" sz="quarter" idx="12"/>
          </p:nvPr>
        </p:nvSpPr>
        <p:spPr/>
        <p:txBody>
          <a:bodyPr/>
          <a:lstStyle/>
          <a:p>
            <a:fld id="{1EF5970D-8E09-4091-B1DE-76257E5F5308}" type="slidenum">
              <a:rPr lang="en-US" smtClean="0"/>
              <a:t>56</a:t>
            </a:fld>
            <a:endParaRPr lang="en-US" dirty="0"/>
          </a:p>
        </p:txBody>
      </p:sp>
    </p:spTree>
    <p:extLst>
      <p:ext uri="{BB962C8B-B14F-4D97-AF65-F5344CB8AC3E}">
        <p14:creationId xmlns:p14="http://schemas.microsoft.com/office/powerpoint/2010/main" val="207010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22C5A9-4FAD-2614-C4CE-BE7726092210}"/>
              </a:ext>
            </a:extLst>
          </p:cNvPr>
          <p:cNvSpPr>
            <a:spLocks noGrp="1"/>
          </p:cNvSpPr>
          <p:nvPr>
            <p:ph type="sldNum" sz="quarter" idx="12"/>
          </p:nvPr>
        </p:nvSpPr>
        <p:spPr/>
        <p:txBody>
          <a:bodyPr/>
          <a:lstStyle/>
          <a:p>
            <a:fld id="{1EF5970D-8E09-4091-B1DE-76257E5F5308}" type="slidenum">
              <a:rPr lang="en-US" smtClean="0"/>
              <a:t>57</a:t>
            </a:fld>
            <a:endParaRPr lang="en-US" dirty="0"/>
          </a:p>
        </p:txBody>
      </p:sp>
      <p:pic>
        <p:nvPicPr>
          <p:cNvPr id="3" name="Picture 2" descr="A helmeted person riding a bike at high speed ">
            <a:extLst>
              <a:ext uri="{FF2B5EF4-FFF2-40B4-BE49-F238E27FC236}">
                <a16:creationId xmlns:a16="http://schemas.microsoft.com/office/drawing/2014/main" id="{1EAE1C1B-9C42-6E07-DB5A-9735C96D9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76200"/>
            <a:ext cx="8534400" cy="6705600"/>
          </a:xfrm>
          <a:prstGeom prst="rect">
            <a:avLst/>
          </a:prstGeom>
        </p:spPr>
      </p:pic>
    </p:spTree>
    <p:extLst>
      <p:ext uri="{BB962C8B-B14F-4D97-AF65-F5344CB8AC3E}">
        <p14:creationId xmlns:p14="http://schemas.microsoft.com/office/powerpoint/2010/main" val="412462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EBD4-F183-DB20-2E32-913E7C52739B}"/>
              </a:ext>
            </a:extLst>
          </p:cNvPr>
          <p:cNvSpPr>
            <a:spLocks noGrp="1"/>
          </p:cNvSpPr>
          <p:nvPr>
            <p:ph type="title"/>
          </p:nvPr>
        </p:nvSpPr>
        <p:spPr/>
        <p:txBody>
          <a:bodyPr/>
          <a:lstStyle/>
          <a:p>
            <a:r>
              <a:rPr lang="en-US" dirty="0"/>
              <a:t>Contact and Communications </a:t>
            </a:r>
          </a:p>
        </p:txBody>
      </p:sp>
      <p:sp>
        <p:nvSpPr>
          <p:cNvPr id="3" name="Content Placeholder 2">
            <a:extLst>
              <a:ext uri="{FF2B5EF4-FFF2-40B4-BE49-F238E27FC236}">
                <a16:creationId xmlns:a16="http://schemas.microsoft.com/office/drawing/2014/main" id="{65286120-CE65-4DD7-CE5C-0C1E854C7BA0}"/>
              </a:ext>
            </a:extLst>
          </p:cNvPr>
          <p:cNvSpPr>
            <a:spLocks noGrp="1"/>
          </p:cNvSpPr>
          <p:nvPr>
            <p:ph idx="1"/>
          </p:nvPr>
        </p:nvSpPr>
        <p:spPr/>
        <p:txBody>
          <a:bodyPr/>
          <a:lstStyle/>
          <a:p>
            <a:r>
              <a:rPr lang="en-US" dirty="0"/>
              <a:t>Dr. Shalin Hai-Jew</a:t>
            </a:r>
          </a:p>
          <a:p>
            <a:pPr lvl="1"/>
            <a:r>
              <a:rPr lang="en-US" dirty="0"/>
              <a:t>Instructional Analysis, Design, and Development</a:t>
            </a:r>
          </a:p>
          <a:p>
            <a:pPr lvl="1"/>
            <a:r>
              <a:rPr lang="en-US" dirty="0"/>
              <a:t>Kansas State University </a:t>
            </a:r>
          </a:p>
          <a:p>
            <a:pPr lvl="1"/>
            <a:r>
              <a:rPr lang="en-US" dirty="0"/>
              <a:t>785-532-5262</a:t>
            </a:r>
          </a:p>
          <a:p>
            <a:pPr lvl="1"/>
            <a:r>
              <a:rPr lang="en-US" dirty="0">
                <a:hlinkClick r:id="rId2"/>
              </a:rPr>
              <a:t>shalin@ksu.edu</a:t>
            </a:r>
            <a:r>
              <a:rPr lang="en-US" dirty="0"/>
              <a:t> </a:t>
            </a:r>
          </a:p>
          <a:p>
            <a:endParaRPr lang="en-US" dirty="0"/>
          </a:p>
        </p:txBody>
      </p:sp>
      <p:sp>
        <p:nvSpPr>
          <p:cNvPr id="4" name="Slide Number Placeholder 3">
            <a:extLst>
              <a:ext uri="{FF2B5EF4-FFF2-40B4-BE49-F238E27FC236}">
                <a16:creationId xmlns:a16="http://schemas.microsoft.com/office/drawing/2014/main" id="{6E407422-707B-2937-62CA-7568ED24344E}"/>
              </a:ext>
            </a:extLst>
          </p:cNvPr>
          <p:cNvSpPr>
            <a:spLocks noGrp="1"/>
          </p:cNvSpPr>
          <p:nvPr>
            <p:ph type="sldNum" sz="quarter" idx="12"/>
          </p:nvPr>
        </p:nvSpPr>
        <p:spPr/>
        <p:txBody>
          <a:bodyPr/>
          <a:lstStyle/>
          <a:p>
            <a:fld id="{1EF5970D-8E09-4091-B1DE-76257E5F5308}" type="slidenum">
              <a:rPr lang="en-US" smtClean="0"/>
              <a:t>58</a:t>
            </a:fld>
            <a:endParaRPr lang="en-US" dirty="0"/>
          </a:p>
        </p:txBody>
      </p:sp>
    </p:spTree>
    <p:extLst>
      <p:ext uri="{BB962C8B-B14F-4D97-AF65-F5344CB8AC3E}">
        <p14:creationId xmlns:p14="http://schemas.microsoft.com/office/powerpoint/2010/main" val="1711299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Questions?</a:t>
            </a:r>
          </a:p>
        </p:txBody>
      </p:sp>
      <p:sp>
        <p:nvSpPr>
          <p:cNvPr id="3" name="Text Placeholder 2"/>
          <p:cNvSpPr>
            <a:spLocks noGrp="1"/>
          </p:cNvSpPr>
          <p:nvPr>
            <p:ph idx="1"/>
          </p:nvPr>
        </p:nvSpPr>
        <p:spPr/>
        <p:txBody>
          <a:bodyPr>
            <a:normAutofit fontScale="92500" lnSpcReduction="10000"/>
          </a:bodyPr>
          <a:lstStyle/>
          <a:p>
            <a:pPr>
              <a:spcAft>
                <a:spcPts val="1200"/>
              </a:spcAft>
            </a:pPr>
            <a:r>
              <a:rPr lang="en-US" dirty="0"/>
              <a:t>If you have questions, please email me at [shalin@ksu.edu].</a:t>
            </a:r>
          </a:p>
          <a:p>
            <a:pPr>
              <a:spcAft>
                <a:spcPts val="1200"/>
              </a:spcAft>
            </a:pPr>
            <a:r>
              <a:rPr lang="en-US" dirty="0"/>
              <a:t>Thanks to the organizers of the Accessibility Summer Camp 2023 for including me.  </a:t>
            </a:r>
          </a:p>
          <a:p>
            <a:pPr>
              <a:spcAft>
                <a:spcPts val="1200"/>
              </a:spcAft>
            </a:pPr>
            <a:r>
              <a:rPr lang="en-US" dirty="0"/>
              <a:t>This is a pre-recorded session.</a:t>
            </a:r>
          </a:p>
          <a:p>
            <a:pPr>
              <a:spcBef>
                <a:spcPts val="4800"/>
              </a:spcBef>
              <a:spcAft>
                <a:spcPts val="1200"/>
              </a:spcAft>
            </a:pPr>
            <a:r>
              <a:rPr lang="en-US" sz="5400" dirty="0"/>
              <a:t>	Thank you for participating!</a:t>
            </a:r>
          </a:p>
        </p:txBody>
      </p:sp>
      <p:sp>
        <p:nvSpPr>
          <p:cNvPr id="4" name="Slide Number Placeholder 3">
            <a:extLst>
              <a:ext uri="{FF2B5EF4-FFF2-40B4-BE49-F238E27FC236}">
                <a16:creationId xmlns:a16="http://schemas.microsoft.com/office/drawing/2014/main" id="{3884CFAD-1CB1-17D9-E0BB-1903B9708860}"/>
              </a:ext>
            </a:extLst>
          </p:cNvPr>
          <p:cNvSpPr>
            <a:spLocks noGrp="1"/>
          </p:cNvSpPr>
          <p:nvPr>
            <p:ph type="sldNum" sz="quarter" idx="12"/>
          </p:nvPr>
        </p:nvSpPr>
        <p:spPr/>
        <p:txBody>
          <a:bodyPr/>
          <a:lstStyle/>
          <a:p>
            <a:fld id="{1EF5970D-8E09-4091-B1DE-76257E5F5308}" type="slidenum">
              <a:rPr lang="en-US" smtClean="0"/>
              <a:t>59</a:t>
            </a:fld>
            <a:endParaRPr lang="en-US" dirty="0"/>
          </a:p>
        </p:txBody>
      </p:sp>
    </p:spTree>
    <p:extLst>
      <p:ext uri="{BB962C8B-B14F-4D97-AF65-F5344CB8AC3E}">
        <p14:creationId xmlns:p14="http://schemas.microsoft.com/office/powerpoint/2010/main" val="294339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6D59-5215-C679-DFA5-2518900A8734}"/>
              </a:ext>
            </a:extLst>
          </p:cNvPr>
          <p:cNvSpPr>
            <a:spLocks noGrp="1"/>
          </p:cNvSpPr>
          <p:nvPr>
            <p:ph type="title"/>
          </p:nvPr>
        </p:nvSpPr>
        <p:spPr/>
        <p:txBody>
          <a:bodyPr/>
          <a:lstStyle/>
          <a:p>
            <a:r>
              <a:rPr lang="en-US" dirty="0"/>
              <a:t>Presentation Overview </a:t>
            </a:r>
            <a:r>
              <a:rPr lang="en-US" sz="2000" dirty="0"/>
              <a:t>(cont.)</a:t>
            </a:r>
          </a:p>
        </p:txBody>
      </p:sp>
      <p:sp>
        <p:nvSpPr>
          <p:cNvPr id="3" name="Content Placeholder 2">
            <a:extLst>
              <a:ext uri="{FF2B5EF4-FFF2-40B4-BE49-F238E27FC236}">
                <a16:creationId xmlns:a16="http://schemas.microsoft.com/office/drawing/2014/main" id="{6F67259D-D2A6-2D5C-F914-7A06CA142CEF}"/>
              </a:ext>
            </a:extLst>
          </p:cNvPr>
          <p:cNvSpPr>
            <a:spLocks noGrp="1"/>
          </p:cNvSpPr>
          <p:nvPr>
            <p:ph idx="1"/>
          </p:nvPr>
        </p:nvSpPr>
        <p:spPr/>
        <p:txBody>
          <a:bodyPr/>
          <a:lstStyle/>
          <a:p>
            <a:r>
              <a:rPr lang="en-US" dirty="0"/>
              <a:t>AR is seen by some researchers as supportive of learners with alternate (alt) needs in various ways because it provides another modality, another channel,  for perception and cognition.  Others find challenges in too much motion and busyness and shapes/colors. There are challenges in offering information in multiple channels, and others.  </a:t>
            </a:r>
          </a:p>
        </p:txBody>
      </p:sp>
      <p:sp>
        <p:nvSpPr>
          <p:cNvPr id="4" name="Slide Number Placeholder 3">
            <a:extLst>
              <a:ext uri="{FF2B5EF4-FFF2-40B4-BE49-F238E27FC236}">
                <a16:creationId xmlns:a16="http://schemas.microsoft.com/office/drawing/2014/main" id="{F481F51F-BA38-DFAF-ADDE-A00B0DE7348D}"/>
              </a:ext>
            </a:extLst>
          </p:cNvPr>
          <p:cNvSpPr>
            <a:spLocks noGrp="1"/>
          </p:cNvSpPr>
          <p:nvPr>
            <p:ph type="sldNum" sz="quarter" idx="12"/>
          </p:nvPr>
        </p:nvSpPr>
        <p:spPr/>
        <p:txBody>
          <a:bodyPr/>
          <a:lstStyle/>
          <a:p>
            <a:fld id="{1EF5970D-8E09-4091-B1DE-76257E5F5308}" type="slidenum">
              <a:rPr lang="en-US" smtClean="0"/>
              <a:t>6</a:t>
            </a:fld>
            <a:endParaRPr lang="en-US" dirty="0"/>
          </a:p>
        </p:txBody>
      </p:sp>
    </p:spTree>
    <p:extLst>
      <p:ext uri="{BB962C8B-B14F-4D97-AF65-F5344CB8AC3E}">
        <p14:creationId xmlns:p14="http://schemas.microsoft.com/office/powerpoint/2010/main" val="312193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835D-E440-F946-3E80-187ED6C4FE0D}"/>
              </a:ext>
            </a:extLst>
          </p:cNvPr>
          <p:cNvSpPr>
            <a:spLocks noGrp="1"/>
          </p:cNvSpPr>
          <p:nvPr>
            <p:ph type="title"/>
          </p:nvPr>
        </p:nvSpPr>
        <p:spPr/>
        <p:txBody>
          <a:bodyPr/>
          <a:lstStyle/>
          <a:p>
            <a:r>
              <a:rPr lang="en-US" dirty="0"/>
              <a:t>Presentation Overview</a:t>
            </a:r>
            <a:r>
              <a:rPr lang="en-US" sz="2000" dirty="0"/>
              <a:t> (cont.)</a:t>
            </a:r>
          </a:p>
        </p:txBody>
      </p:sp>
      <p:sp>
        <p:nvSpPr>
          <p:cNvPr id="3" name="Content Placeholder 2">
            <a:extLst>
              <a:ext uri="{FF2B5EF4-FFF2-40B4-BE49-F238E27FC236}">
                <a16:creationId xmlns:a16="http://schemas.microsoft.com/office/drawing/2014/main" id="{F97E13B5-1E87-F478-2F1E-C756C9364651}"/>
              </a:ext>
            </a:extLst>
          </p:cNvPr>
          <p:cNvSpPr>
            <a:spLocks noGrp="1"/>
          </p:cNvSpPr>
          <p:nvPr>
            <p:ph idx="1"/>
          </p:nvPr>
        </p:nvSpPr>
        <p:spPr/>
        <p:txBody>
          <a:bodyPr>
            <a:normAutofit fontScale="92500" lnSpcReduction="20000"/>
          </a:bodyPr>
          <a:lstStyle/>
          <a:p>
            <a:r>
              <a:rPr lang="en-US" dirty="0"/>
              <a:t>There are inherent challenges with the following elements and more:  </a:t>
            </a:r>
          </a:p>
          <a:p>
            <a:pPr marL="571500" indent="-571500">
              <a:buFont typeface="Arial" panose="020B0604020202020204" pitchFamily="34" charset="0"/>
              <a:buChar char="•"/>
            </a:pPr>
            <a:r>
              <a:rPr lang="en-US" b="1" dirty="0"/>
              <a:t>visual presentation and communications:</a:t>
            </a:r>
            <a:r>
              <a:rPr lang="en-US" dirty="0"/>
              <a:t>  low resolution in outdoors AR, insufficient color values and contrasts, the use of color as a single channel to convey information; </a:t>
            </a:r>
          </a:p>
          <a:p>
            <a:pPr marL="571500" indent="-571500">
              <a:buFont typeface="Arial" panose="020B0604020202020204" pitchFamily="34" charset="0"/>
              <a:buChar char="•"/>
            </a:pPr>
            <a:r>
              <a:rPr lang="en-US" b="1" dirty="0"/>
              <a:t>insufficient information: </a:t>
            </a:r>
            <a:r>
              <a:rPr lang="en-US" dirty="0"/>
              <a:t> poor object labeling, an absence of text transcripting for sound and video; </a:t>
            </a:r>
          </a:p>
          <a:p>
            <a:pPr marL="571500" indent="-571500">
              <a:buFont typeface="Arial" panose="020B0604020202020204" pitchFamily="34" charset="0"/>
              <a:buChar char="•"/>
            </a:pPr>
            <a:r>
              <a:rPr lang="en-US" b="1" dirty="0"/>
              <a:t>physical challenges:</a:t>
            </a:r>
            <a:r>
              <a:rPr lang="en-US" dirty="0"/>
              <a:t>  maneuverability challenges in some built AR spaces, unwieldy wearables and tangibles; </a:t>
            </a:r>
          </a:p>
        </p:txBody>
      </p:sp>
      <p:sp>
        <p:nvSpPr>
          <p:cNvPr id="6" name="Slide Number Placeholder 5">
            <a:extLst>
              <a:ext uri="{FF2B5EF4-FFF2-40B4-BE49-F238E27FC236}">
                <a16:creationId xmlns:a16="http://schemas.microsoft.com/office/drawing/2014/main" id="{DA43465D-5F99-4C0D-60C7-4F874739A22A}"/>
              </a:ext>
            </a:extLst>
          </p:cNvPr>
          <p:cNvSpPr>
            <a:spLocks noGrp="1"/>
          </p:cNvSpPr>
          <p:nvPr>
            <p:ph type="sldNum" sz="quarter" idx="12"/>
          </p:nvPr>
        </p:nvSpPr>
        <p:spPr/>
        <p:txBody>
          <a:bodyPr/>
          <a:lstStyle/>
          <a:p>
            <a:fld id="{1EF5970D-8E09-4091-B1DE-76257E5F5308}" type="slidenum">
              <a:rPr lang="en-US" smtClean="0"/>
              <a:t>7</a:t>
            </a:fld>
            <a:endParaRPr lang="en-US" dirty="0"/>
          </a:p>
        </p:txBody>
      </p:sp>
    </p:spTree>
    <p:extLst>
      <p:ext uri="{BB962C8B-B14F-4D97-AF65-F5344CB8AC3E}">
        <p14:creationId xmlns:p14="http://schemas.microsoft.com/office/powerpoint/2010/main" val="258159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95DB-9878-8BD3-994D-027E6F587515}"/>
              </a:ext>
            </a:extLst>
          </p:cNvPr>
          <p:cNvSpPr>
            <a:spLocks noGrp="1"/>
          </p:cNvSpPr>
          <p:nvPr>
            <p:ph type="title"/>
          </p:nvPr>
        </p:nvSpPr>
        <p:spPr/>
        <p:txBody>
          <a:bodyPr/>
          <a:lstStyle/>
          <a:p>
            <a:r>
              <a:rPr lang="en-US" dirty="0"/>
              <a:t>Presentation Overview </a:t>
            </a:r>
            <a:r>
              <a:rPr lang="en-US" sz="2000" dirty="0"/>
              <a:t>(cont.)</a:t>
            </a:r>
            <a:endParaRPr lang="en-US" dirty="0"/>
          </a:p>
        </p:txBody>
      </p:sp>
      <p:sp>
        <p:nvSpPr>
          <p:cNvPr id="3" name="Content Placeholder 2">
            <a:extLst>
              <a:ext uri="{FF2B5EF4-FFF2-40B4-BE49-F238E27FC236}">
                <a16:creationId xmlns:a16="http://schemas.microsoft.com/office/drawing/2014/main" id="{50BBE557-3750-039D-CDFB-629CDBF9A464}"/>
              </a:ext>
            </a:extLst>
          </p:cNvPr>
          <p:cNvSpPr>
            <a:spLocks noGrp="1"/>
          </p:cNvSpPr>
          <p:nvPr>
            <p:ph idx="1"/>
          </p:nvPr>
        </p:nvSpPr>
        <p:spPr/>
        <p:txBody>
          <a:bodyPr>
            <a:normAutofit fontScale="92500" lnSpcReduction="10000"/>
          </a:bodyPr>
          <a:lstStyle/>
          <a:p>
            <a:pPr marL="571500" indent="-571500">
              <a:buFont typeface="Arial" panose="020B0604020202020204" pitchFamily="34" charset="0"/>
              <a:buChar char="•"/>
            </a:pPr>
            <a:r>
              <a:rPr lang="en-US" b="1" dirty="0"/>
              <a:t>unclear navigability: </a:t>
            </a:r>
            <a:r>
              <a:rPr lang="en-US" dirty="0"/>
              <a:t> unclear (or absent) user interfaces; </a:t>
            </a:r>
          </a:p>
          <a:p>
            <a:pPr marL="571500" indent="-571500">
              <a:buFont typeface="Arial" panose="020B0604020202020204" pitchFamily="34" charset="0"/>
              <a:buChar char="•"/>
            </a:pPr>
            <a:r>
              <a:rPr lang="en-US" b="1" dirty="0"/>
              <a:t>triggering effects:</a:t>
            </a:r>
            <a:r>
              <a:rPr lang="en-US" dirty="0"/>
              <a:t>  the presence of strobe effects, uncontrollable motions, speedy motions, a lack of user controls, a lack of clear user controls; </a:t>
            </a:r>
          </a:p>
          <a:p>
            <a:pPr marL="571500" indent="-571500">
              <a:buFont typeface="Arial" panose="020B0604020202020204" pitchFamily="34" charset="0"/>
              <a:buChar char="•"/>
            </a:pPr>
            <a:r>
              <a:rPr lang="en-US" b="1" dirty="0"/>
              <a:t>cybersickness:</a:t>
            </a:r>
            <a:r>
              <a:rPr lang="en-US" dirty="0"/>
              <a:t>  feelings of nausea and dizziness from some AR experiences (given the paucity of visual information as compared to a real-world visual field, given flicker and timings); </a:t>
            </a:r>
          </a:p>
          <a:p>
            <a:pPr marL="571500" indent="-571500">
              <a:buFont typeface="Arial" panose="020B0604020202020204" pitchFamily="34" charset="0"/>
              <a:buChar char="•"/>
            </a:pPr>
            <a:r>
              <a:rPr lang="en-US" dirty="0"/>
              <a:t>and others.  </a:t>
            </a:r>
          </a:p>
          <a:p>
            <a:endParaRPr lang="en-US" dirty="0"/>
          </a:p>
        </p:txBody>
      </p:sp>
      <p:sp>
        <p:nvSpPr>
          <p:cNvPr id="4" name="Slide Number Placeholder 3">
            <a:extLst>
              <a:ext uri="{FF2B5EF4-FFF2-40B4-BE49-F238E27FC236}">
                <a16:creationId xmlns:a16="http://schemas.microsoft.com/office/drawing/2014/main" id="{B40B9D1D-C3D5-988A-E8CB-0CF9FD534B4C}"/>
              </a:ext>
            </a:extLst>
          </p:cNvPr>
          <p:cNvSpPr>
            <a:spLocks noGrp="1"/>
          </p:cNvSpPr>
          <p:nvPr>
            <p:ph type="sldNum" sz="quarter" idx="12"/>
          </p:nvPr>
        </p:nvSpPr>
        <p:spPr/>
        <p:txBody>
          <a:bodyPr/>
          <a:lstStyle/>
          <a:p>
            <a:fld id="{1EF5970D-8E09-4091-B1DE-76257E5F5308}" type="slidenum">
              <a:rPr lang="en-US" smtClean="0"/>
              <a:t>8</a:t>
            </a:fld>
            <a:endParaRPr lang="en-US" dirty="0"/>
          </a:p>
        </p:txBody>
      </p:sp>
    </p:spTree>
    <p:extLst>
      <p:ext uri="{BB962C8B-B14F-4D97-AF65-F5344CB8AC3E}">
        <p14:creationId xmlns:p14="http://schemas.microsoft.com/office/powerpoint/2010/main" val="371034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FF0F-DC24-741F-EE9D-A69F8FBB69CF}"/>
              </a:ext>
            </a:extLst>
          </p:cNvPr>
          <p:cNvSpPr>
            <a:spLocks noGrp="1"/>
          </p:cNvSpPr>
          <p:nvPr>
            <p:ph type="title"/>
          </p:nvPr>
        </p:nvSpPr>
        <p:spPr/>
        <p:txBody>
          <a:bodyPr/>
          <a:lstStyle/>
          <a:p>
            <a:r>
              <a:rPr lang="en-US" dirty="0"/>
              <a:t>Presentation Overview </a:t>
            </a:r>
            <a:r>
              <a:rPr lang="en-US" sz="2000" dirty="0"/>
              <a:t>(cont.)</a:t>
            </a:r>
            <a:endParaRPr lang="en-US" dirty="0"/>
          </a:p>
        </p:txBody>
      </p:sp>
      <p:sp>
        <p:nvSpPr>
          <p:cNvPr id="3" name="Content Placeholder 2">
            <a:extLst>
              <a:ext uri="{FF2B5EF4-FFF2-40B4-BE49-F238E27FC236}">
                <a16:creationId xmlns:a16="http://schemas.microsoft.com/office/drawing/2014/main" id="{C2145D11-1C08-9279-7F19-9411F32BA0AD}"/>
              </a:ext>
            </a:extLst>
          </p:cNvPr>
          <p:cNvSpPr>
            <a:spLocks noGrp="1"/>
          </p:cNvSpPr>
          <p:nvPr>
            <p:ph idx="1"/>
          </p:nvPr>
        </p:nvSpPr>
        <p:spPr/>
        <p:txBody>
          <a:bodyPr/>
          <a:lstStyle/>
          <a:p>
            <a:r>
              <a:rPr lang="en-US" dirty="0"/>
              <a:t>This work provides an overview of the AR findings and an early list of insights for AR accessibility and ideas for potential mitigations. </a:t>
            </a:r>
          </a:p>
          <a:p>
            <a:endParaRPr lang="en-US" dirty="0"/>
          </a:p>
        </p:txBody>
      </p:sp>
      <p:sp>
        <p:nvSpPr>
          <p:cNvPr id="4" name="Slide Number Placeholder 3">
            <a:extLst>
              <a:ext uri="{FF2B5EF4-FFF2-40B4-BE49-F238E27FC236}">
                <a16:creationId xmlns:a16="http://schemas.microsoft.com/office/drawing/2014/main" id="{7F81A849-9DBD-AABA-E33E-FB9C20821DA0}"/>
              </a:ext>
            </a:extLst>
          </p:cNvPr>
          <p:cNvSpPr>
            <a:spLocks noGrp="1"/>
          </p:cNvSpPr>
          <p:nvPr>
            <p:ph type="sldNum" sz="quarter" idx="12"/>
          </p:nvPr>
        </p:nvSpPr>
        <p:spPr/>
        <p:txBody>
          <a:bodyPr/>
          <a:lstStyle/>
          <a:p>
            <a:fld id="{1EF5970D-8E09-4091-B1DE-76257E5F5308}" type="slidenum">
              <a:rPr lang="en-US" smtClean="0"/>
              <a:t>9</a:t>
            </a:fld>
            <a:endParaRPr lang="en-US" dirty="0"/>
          </a:p>
        </p:txBody>
      </p:sp>
    </p:spTree>
    <p:extLst>
      <p:ext uri="{BB962C8B-B14F-4D97-AF65-F5344CB8AC3E}">
        <p14:creationId xmlns:p14="http://schemas.microsoft.com/office/powerpoint/2010/main" val="1250853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b39dbbb1bbac64a4da778907122cc624b4f7b10"/>
</p:tagLst>
</file>

<file path=ppt/theme/theme1.xml><?xml version="1.0" encoding="utf-8"?>
<a:theme xmlns:a="http://schemas.openxmlformats.org/drawingml/2006/main" name="ASC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rystal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2022 Template" id="{98424D4D-B9F3-4050-BBB8-25E7B7D9FA37}" vid="{8CDE0F91-3A20-447F-8F91-9AF6FF96A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C36DB74D35BF488CE7CFEEBBD795DF" ma:contentTypeVersion="14" ma:contentTypeDescription="Create a new document." ma:contentTypeScope="" ma:versionID="441dd24848cddd5dbf09f534a1187815">
  <xsd:schema xmlns:xsd="http://www.w3.org/2001/XMLSchema" xmlns:xs="http://www.w3.org/2001/XMLSchema" xmlns:p="http://schemas.microsoft.com/office/2006/metadata/properties" xmlns:ns3="aa99e2c4-fd84-4baa-9483-9350f99eb7b3" xmlns:ns4="d0cfc480-e182-4779-9ff4-0b255a0f4d16" targetNamespace="http://schemas.microsoft.com/office/2006/metadata/properties" ma:root="true" ma:fieldsID="d1c14132b71ea158d5b99982c8150ceb" ns3:_="" ns4:_="">
    <xsd:import namespace="aa99e2c4-fd84-4baa-9483-9350f99eb7b3"/>
    <xsd:import namespace="d0cfc480-e182-4779-9ff4-0b255a0f4d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9e2c4-fd84-4baa-9483-9350f99eb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cfc480-e182-4779-9ff4-0b255a0f4d1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091DB6-1274-4CBB-B811-5DB6429912EF}">
  <ds:schemaRefs>
    <ds:schemaRef ds:uri="http://schemas.microsoft.com/sharepoint/v3/contenttype/forms"/>
  </ds:schemaRefs>
</ds:datastoreItem>
</file>

<file path=customXml/itemProps2.xml><?xml version="1.0" encoding="utf-8"?>
<ds:datastoreItem xmlns:ds="http://schemas.openxmlformats.org/officeDocument/2006/customXml" ds:itemID="{922B12FD-39A1-4B35-A5FE-4C043A6E3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99e2c4-fd84-4baa-9483-9350f99eb7b3"/>
    <ds:schemaRef ds:uri="d0cfc480-e182-4779-9ff4-0b255a0f4d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07755C-2903-4802-BAF5-73992E132DA2}">
  <ds:schemaRefs>
    <ds:schemaRef ds:uri="http://purl.org/dc/term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dcmitype/"/>
    <ds:schemaRef ds:uri="aa99e2c4-fd84-4baa-9483-9350f99eb7b3"/>
    <ds:schemaRef ds:uri="http://schemas.microsoft.com/office/2006/metadata/properties"/>
    <ds:schemaRef ds:uri="http://purl.org/dc/elements/1.1/"/>
    <ds:schemaRef ds:uri="d0cfc480-e182-4779-9ff4-0b255a0f4d16"/>
  </ds:schemaRefs>
</ds:datastoreItem>
</file>

<file path=docProps/app.xml><?xml version="1.0" encoding="utf-8"?>
<Properties xmlns="http://schemas.openxmlformats.org/officeDocument/2006/extended-properties" xmlns:vt="http://schemas.openxmlformats.org/officeDocument/2006/docPropsVTypes">
  <Template>ASC 2022 Template</Template>
  <TotalTime>648</TotalTime>
  <Words>2736</Words>
  <Application>Microsoft Office PowerPoint</Application>
  <PresentationFormat>Widescreen</PresentationFormat>
  <Paragraphs>289</Paragraphs>
  <Slides>59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Klavika Bold</vt:lpstr>
      <vt:lpstr>Segoe UI</vt:lpstr>
      <vt:lpstr>ASC Theme</vt:lpstr>
      <vt:lpstr>AR for Learning and Accessibility:  Insights from a Systematic Review of the Literature and an Environmental Scan (with an Early AR Accessibility Checklist)</vt:lpstr>
      <vt:lpstr>PowerPoint Presentation</vt:lpstr>
      <vt:lpstr>PowerPoint Presentation</vt:lpstr>
      <vt:lpstr>PowerPoint Presentation</vt:lpstr>
      <vt:lpstr>Presentation Overview</vt:lpstr>
      <vt:lpstr>Presentation Overview (cont.)</vt:lpstr>
      <vt:lpstr>Presentation Overview (cont.)</vt:lpstr>
      <vt:lpstr>Presentation Overview (cont.)</vt:lpstr>
      <vt:lpstr>Presentation Overview (cont.)</vt:lpstr>
      <vt:lpstr>PowerPoint Presentation</vt:lpstr>
      <vt:lpstr>PowerPoint Presentation</vt:lpstr>
      <vt:lpstr>What is Augmented Reality?</vt:lpstr>
      <vt:lpstr>First Use of the Term</vt:lpstr>
      <vt:lpstr>Definition</vt:lpstr>
      <vt:lpstr>Marker-Based AR / Markerless AR </vt:lpstr>
      <vt:lpstr>Augmented Reality  for Teaching and Learning</vt:lpstr>
      <vt:lpstr>Practical Documented Uses of AR </vt:lpstr>
      <vt:lpstr>About AR for Learning</vt:lpstr>
      <vt:lpstr>About AR for Learning (cont.) </vt:lpstr>
      <vt:lpstr>About AR for Learning (cont.) </vt:lpstr>
      <vt:lpstr>About AR for Learning (cont.) </vt:lpstr>
      <vt:lpstr>PowerPoint Presentation</vt:lpstr>
      <vt:lpstr>Data Collection</vt:lpstr>
      <vt:lpstr>Scale and AR</vt:lpstr>
      <vt:lpstr>Some Learning Concepts</vt:lpstr>
      <vt:lpstr>Learning Concepts re: AR </vt:lpstr>
      <vt:lpstr>Learning Theories Applied to AR</vt:lpstr>
      <vt:lpstr>Learning Theories Applied to AR (cont.)</vt:lpstr>
      <vt:lpstr>Learning Theories Applied to AR (cont.)</vt:lpstr>
      <vt:lpstr>Learning Theories Applied to AR (cont.)</vt:lpstr>
      <vt:lpstr>Learning Theories Applied to AR (cont.)</vt:lpstr>
      <vt:lpstr>Learning Theories Applied to AR (cont.) </vt:lpstr>
      <vt:lpstr>How AR is Generally Designed</vt:lpstr>
      <vt:lpstr>General AR Design</vt:lpstr>
      <vt:lpstr>PowerPoint Presentation</vt:lpstr>
      <vt:lpstr>Context is Important</vt:lpstr>
      <vt:lpstr>Human Attention Has to be Guided</vt:lpstr>
      <vt:lpstr>Human Attention Has to be Guided (cont.) </vt:lpstr>
      <vt:lpstr>Lightweight Files Needed</vt:lpstr>
      <vt:lpstr>AR as an Active Medium</vt:lpstr>
      <vt:lpstr>Striving for Accessible AR</vt:lpstr>
      <vt:lpstr>Visual Presentation and Communications</vt:lpstr>
      <vt:lpstr>Visual Presentation and Communications (cont.)</vt:lpstr>
      <vt:lpstr>Information Sufficiency</vt:lpstr>
      <vt:lpstr>Physical Challenges</vt:lpstr>
      <vt:lpstr>Interfaces and Directions for Navigation</vt:lpstr>
      <vt:lpstr>Avoiding Sensory and Cognitive Triggers</vt:lpstr>
      <vt:lpstr>Avoiding Sensory and Cognitive Triggers (cont.)</vt:lpstr>
      <vt:lpstr>Cybersickness</vt:lpstr>
      <vt:lpstr>Alternatives to the AR </vt:lpstr>
      <vt:lpstr>                                   And?</vt:lpstr>
      <vt:lpstr>Others</vt:lpstr>
      <vt:lpstr>PowerPoint Presentation</vt:lpstr>
      <vt:lpstr>References</vt:lpstr>
      <vt:lpstr>References</vt:lpstr>
      <vt:lpstr>References (cont.) </vt:lpstr>
      <vt:lpstr>PowerPoint Presentation</vt:lpstr>
      <vt:lpstr>Contact and Communications </vt:lpstr>
      <vt:lpstr>Questions?</vt:lpstr>
    </vt:vector>
  </TitlesOfParts>
  <Company>WATC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Krystal Iseminger</dc:creator>
  <cp:lastModifiedBy>Shalin Hai-Jew</cp:lastModifiedBy>
  <cp:revision>155</cp:revision>
  <cp:lastPrinted>2018-08-30T12:52:16Z</cp:lastPrinted>
  <dcterms:created xsi:type="dcterms:W3CDTF">2022-03-21T15:30:42Z</dcterms:created>
  <dcterms:modified xsi:type="dcterms:W3CDTF">2023-03-31T20:46:16Z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0x0101007AC36DB74D35BF488CE7CFEEBBD795DF</vt:lpwstr>
  </property>
  <property fmtid="{D5CDD505-2E9C-101B-9397-08002B2CF9AE}" pid="3" name="MediaServiceImageTags">
    <vt:lpwstr/>
  </property>
</Properties>
</file>