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3" r:id="rId5"/>
  </p:sldMasterIdLst>
  <p:notesMasterIdLst>
    <p:notesMasterId r:id="rId48"/>
  </p:notesMasterIdLst>
  <p:sldIdLst>
    <p:sldId id="287" r:id="rId6"/>
    <p:sldId id="312" r:id="rId7"/>
    <p:sldId id="532" r:id="rId8"/>
    <p:sldId id="567" r:id="rId9"/>
    <p:sldId id="554" r:id="rId10"/>
    <p:sldId id="534" r:id="rId11"/>
    <p:sldId id="556" r:id="rId12"/>
    <p:sldId id="533" r:id="rId13"/>
    <p:sldId id="566" r:id="rId14"/>
    <p:sldId id="531" r:id="rId15"/>
    <p:sldId id="536" r:id="rId16"/>
    <p:sldId id="578" r:id="rId17"/>
    <p:sldId id="537" r:id="rId18"/>
    <p:sldId id="579" r:id="rId19"/>
    <p:sldId id="576" r:id="rId20"/>
    <p:sldId id="561" r:id="rId21"/>
    <p:sldId id="563" r:id="rId22"/>
    <p:sldId id="557" r:id="rId23"/>
    <p:sldId id="558" r:id="rId24"/>
    <p:sldId id="559" r:id="rId25"/>
    <p:sldId id="560" r:id="rId26"/>
    <p:sldId id="539" r:id="rId27"/>
    <p:sldId id="540" r:id="rId28"/>
    <p:sldId id="542" r:id="rId29"/>
    <p:sldId id="569" r:id="rId30"/>
    <p:sldId id="543" r:id="rId31"/>
    <p:sldId id="337" r:id="rId32"/>
    <p:sldId id="562" r:id="rId33"/>
    <p:sldId id="339" r:id="rId34"/>
    <p:sldId id="577" r:id="rId35"/>
    <p:sldId id="570" r:id="rId36"/>
    <p:sldId id="571" r:id="rId37"/>
    <p:sldId id="564" r:id="rId38"/>
    <p:sldId id="547" r:id="rId39"/>
    <p:sldId id="572" r:id="rId40"/>
    <p:sldId id="548" r:id="rId41"/>
    <p:sldId id="573" r:id="rId42"/>
    <p:sldId id="574" r:id="rId43"/>
    <p:sldId id="546" r:id="rId44"/>
    <p:sldId id="575" r:id="rId45"/>
    <p:sldId id="565" r:id="rId46"/>
    <p:sldId id="54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1AFEC4-4AEA-ED35-7FC8-4A7B37F2F479}" name="Pyatt, Elizabeth J" initials="PEJ" userId="S::ejp10@psu.edu::f0c75582-4427-4693-83dc-0dc03a8b3590" providerId="AD"/>
  <p188:author id="{BB88D9D3-79CE-9435-94A1-182832B633BD}" name="Mary Ann Tobin" initials="MAT" userId="Mary Ann Tobi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940"/>
    <a:srgbClr val="C00202"/>
    <a:srgbClr val="B40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471C6-4D18-F610-84F1-5C6DD44D0FD3}" v="436" dt="2023-04-13T13:40:11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72" autoAdjust="0"/>
    <p:restoredTop sz="71837" autoAdjust="0"/>
  </p:normalViewPr>
  <p:slideViewPr>
    <p:cSldViewPr snapToGrid="0" snapToObjects="1">
      <p:cViewPr varScale="1">
        <p:scale>
          <a:sx n="90" d="100"/>
          <a:sy n="90" d="100"/>
        </p:scale>
        <p:origin x="6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n, Mary Ann" userId="S::mxt325@psu.edu::de12f881-bbe6-44ed-b219-06228e1988ec" providerId="AD" clId="Web-{D4C471C6-4D18-F610-84F1-5C6DD44D0FD3}"/>
    <pc:docChg chg="modSld">
      <pc:chgData name="Tobin, Mary Ann" userId="S::mxt325@psu.edu::de12f881-bbe6-44ed-b219-06228e1988ec" providerId="AD" clId="Web-{D4C471C6-4D18-F610-84F1-5C6DD44D0FD3}" dt="2023-04-13T13:40:11.669" v="442" actId="20577"/>
      <pc:docMkLst>
        <pc:docMk/>
      </pc:docMkLst>
      <pc:sldChg chg="delCm">
        <pc:chgData name="Tobin, Mary Ann" userId="S::mxt325@psu.edu::de12f881-bbe6-44ed-b219-06228e1988ec" providerId="AD" clId="Web-{D4C471C6-4D18-F610-84F1-5C6DD44D0FD3}" dt="2023-04-13T13:32:11.905" v="63"/>
        <pc:sldMkLst>
          <pc:docMk/>
          <pc:sldMk cId="2102910304" sldId="5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obin, Mary Ann" userId="S::mxt325@psu.edu::de12f881-bbe6-44ed-b219-06228e1988ec" providerId="AD" clId="Web-{D4C471C6-4D18-F610-84F1-5C6DD44D0FD3}" dt="2023-04-13T13:32:11.905" v="63"/>
              <pc2:cmMkLst xmlns:pc2="http://schemas.microsoft.com/office/powerpoint/2019/9/main/command">
                <pc:docMk/>
                <pc:sldMk cId="2102910304" sldId="533"/>
                <pc2:cmMk id="{C1EFDB53-206D-4714-8EB6-533C23741880}"/>
              </pc2:cmMkLst>
            </pc226:cmChg>
          </p:ext>
        </pc:extLst>
      </pc:sldChg>
      <pc:sldChg chg="delCm">
        <pc:chgData name="Tobin, Mary Ann" userId="S::mxt325@psu.edu::de12f881-bbe6-44ed-b219-06228e1988ec" providerId="AD" clId="Web-{D4C471C6-4D18-F610-84F1-5C6DD44D0FD3}" dt="2023-04-13T13:31:41.467" v="61"/>
        <pc:sldMkLst>
          <pc:docMk/>
          <pc:sldMk cId="1792749458" sldId="5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obin, Mary Ann" userId="S::mxt325@psu.edu::de12f881-bbe6-44ed-b219-06228e1988ec" providerId="AD" clId="Web-{D4C471C6-4D18-F610-84F1-5C6DD44D0FD3}" dt="2023-04-13T13:31:41.467" v="61"/>
              <pc2:cmMkLst xmlns:pc2="http://schemas.microsoft.com/office/powerpoint/2019/9/main/command">
                <pc:docMk/>
                <pc:sldMk cId="1792749458" sldId="534"/>
                <pc2:cmMk id="{35E5ACCD-BC25-47D6-8BEE-AB8E652492AE}"/>
              </pc2:cmMkLst>
            </pc226:cmChg>
          </p:ext>
        </pc:extLst>
      </pc:sldChg>
      <pc:sldChg chg="modSp">
        <pc:chgData name="Tobin, Mary Ann" userId="S::mxt325@psu.edu::de12f881-bbe6-44ed-b219-06228e1988ec" providerId="AD" clId="Web-{D4C471C6-4D18-F610-84F1-5C6DD44D0FD3}" dt="2023-04-13T13:33:46.549" v="164" actId="20577"/>
        <pc:sldMkLst>
          <pc:docMk/>
          <pc:sldMk cId="464006381" sldId="536"/>
        </pc:sldMkLst>
        <pc:spChg chg="mod">
          <ac:chgData name="Tobin, Mary Ann" userId="S::mxt325@psu.edu::de12f881-bbe6-44ed-b219-06228e1988ec" providerId="AD" clId="Web-{D4C471C6-4D18-F610-84F1-5C6DD44D0FD3}" dt="2023-04-13T13:33:46.549" v="164" actId="20577"/>
          <ac:spMkLst>
            <pc:docMk/>
            <pc:sldMk cId="464006381" sldId="536"/>
            <ac:spMk id="4" creationId="{4BB14629-DBA8-DC4A-A9C5-87429A0761B4}"/>
          </ac:spMkLst>
        </pc:spChg>
      </pc:sldChg>
      <pc:sldChg chg="modSp">
        <pc:chgData name="Tobin, Mary Ann" userId="S::mxt325@psu.edu::de12f881-bbe6-44ed-b219-06228e1988ec" providerId="AD" clId="Web-{D4C471C6-4D18-F610-84F1-5C6DD44D0FD3}" dt="2023-04-13T13:37:24.914" v="274" actId="20577"/>
        <pc:sldMkLst>
          <pc:docMk/>
          <pc:sldMk cId="3542051412" sldId="547"/>
        </pc:sldMkLst>
        <pc:spChg chg="mod">
          <ac:chgData name="Tobin, Mary Ann" userId="S::mxt325@psu.edu::de12f881-bbe6-44ed-b219-06228e1988ec" providerId="AD" clId="Web-{D4C471C6-4D18-F610-84F1-5C6DD44D0FD3}" dt="2023-04-13T13:37:24.914" v="274" actId="20577"/>
          <ac:spMkLst>
            <pc:docMk/>
            <pc:sldMk cId="3542051412" sldId="547"/>
            <ac:spMk id="2" creationId="{0DDFC327-BCBF-434C-8D67-D91F8C5D8317}"/>
          </ac:spMkLst>
        </pc:spChg>
      </pc:sldChg>
      <pc:sldChg chg="modSp delCm">
        <pc:chgData name="Tobin, Mary Ann" userId="S::mxt325@psu.edu::de12f881-bbe6-44ed-b219-06228e1988ec" providerId="AD" clId="Web-{D4C471C6-4D18-F610-84F1-5C6DD44D0FD3}" dt="2023-04-13T13:31:35.639" v="60" actId="20577"/>
        <pc:sldMkLst>
          <pc:docMk/>
          <pc:sldMk cId="3350558480" sldId="554"/>
        </pc:sldMkLst>
        <pc:spChg chg="mod">
          <ac:chgData name="Tobin, Mary Ann" userId="S::mxt325@psu.edu::de12f881-bbe6-44ed-b219-06228e1988ec" providerId="AD" clId="Web-{D4C471C6-4D18-F610-84F1-5C6DD44D0FD3}" dt="2023-04-13T13:31:35.639" v="60" actId="20577"/>
          <ac:spMkLst>
            <pc:docMk/>
            <pc:sldMk cId="3350558480" sldId="554"/>
            <ac:spMk id="3" creationId="{D6848B6F-4CFE-4440-8FC4-BB3944A7680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obin, Mary Ann" userId="S::mxt325@psu.edu::de12f881-bbe6-44ed-b219-06228e1988ec" providerId="AD" clId="Web-{D4C471C6-4D18-F610-84F1-5C6DD44D0FD3}" dt="2023-04-13T13:28:26.055" v="11"/>
              <pc2:cmMkLst xmlns:pc2="http://schemas.microsoft.com/office/powerpoint/2019/9/main/command">
                <pc:docMk/>
                <pc:sldMk cId="3350558480" sldId="554"/>
                <pc2:cmMk id="{8732C998-1429-45DB-9704-38458B828835}"/>
              </pc2:cmMkLst>
            </pc226:cmChg>
          </p:ext>
        </pc:extLst>
      </pc:sldChg>
      <pc:sldChg chg="delCm">
        <pc:chgData name="Tobin, Mary Ann" userId="S::mxt325@psu.edu::de12f881-bbe6-44ed-b219-06228e1988ec" providerId="AD" clId="Web-{D4C471C6-4D18-F610-84F1-5C6DD44D0FD3}" dt="2023-04-13T13:32:01.108" v="62"/>
        <pc:sldMkLst>
          <pc:docMk/>
          <pc:sldMk cId="2634225222" sldId="5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obin, Mary Ann" userId="S::mxt325@psu.edu::de12f881-bbe6-44ed-b219-06228e1988ec" providerId="AD" clId="Web-{D4C471C6-4D18-F610-84F1-5C6DD44D0FD3}" dt="2023-04-13T13:32:01.108" v="62"/>
              <pc2:cmMkLst xmlns:pc2="http://schemas.microsoft.com/office/powerpoint/2019/9/main/command">
                <pc:docMk/>
                <pc:sldMk cId="2634225222" sldId="556"/>
                <pc2:cmMk id="{D78CFD2D-BF84-4802-BB80-4AC12A3059CE}"/>
              </pc2:cmMkLst>
            </pc226:cmChg>
          </p:ext>
        </pc:extLst>
      </pc:sldChg>
      <pc:sldChg chg="modSp">
        <pc:chgData name="Tobin, Mary Ann" userId="S::mxt325@psu.edu::de12f881-bbe6-44ed-b219-06228e1988ec" providerId="AD" clId="Web-{D4C471C6-4D18-F610-84F1-5C6DD44D0FD3}" dt="2023-04-13T13:36:37.178" v="267" actId="14100"/>
        <pc:sldMkLst>
          <pc:docMk/>
          <pc:sldMk cId="1400265816" sldId="561"/>
        </pc:sldMkLst>
        <pc:spChg chg="mod">
          <ac:chgData name="Tobin, Mary Ann" userId="S::mxt325@psu.edu::de12f881-bbe6-44ed-b219-06228e1988ec" providerId="AD" clId="Web-{D4C471C6-4D18-F610-84F1-5C6DD44D0FD3}" dt="2023-04-13T13:36:37.178" v="267" actId="14100"/>
          <ac:spMkLst>
            <pc:docMk/>
            <pc:sldMk cId="1400265816" sldId="561"/>
            <ac:spMk id="2" creationId="{C65527B9-7232-B840-A45C-EDD7321F7513}"/>
          </ac:spMkLst>
        </pc:spChg>
      </pc:sldChg>
      <pc:sldChg chg="modSp">
        <pc:chgData name="Tobin, Mary Ann" userId="S::mxt325@psu.edu::de12f881-bbe6-44ed-b219-06228e1988ec" providerId="AD" clId="Web-{D4C471C6-4D18-F610-84F1-5C6DD44D0FD3}" dt="2023-04-13T13:40:11.669" v="442" actId="20577"/>
        <pc:sldMkLst>
          <pc:docMk/>
          <pc:sldMk cId="3272736405" sldId="565"/>
        </pc:sldMkLst>
        <pc:spChg chg="mod">
          <ac:chgData name="Tobin, Mary Ann" userId="S::mxt325@psu.edu::de12f881-bbe6-44ed-b219-06228e1988ec" providerId="AD" clId="Web-{D4C471C6-4D18-F610-84F1-5C6DD44D0FD3}" dt="2023-04-13T13:40:11.669" v="442" actId="20577"/>
          <ac:spMkLst>
            <pc:docMk/>
            <pc:sldMk cId="3272736405" sldId="565"/>
            <ac:spMk id="3" creationId="{A626973F-D36D-0F43-9B03-1FDC7D1DC212}"/>
          </ac:spMkLst>
        </pc:spChg>
      </pc:sldChg>
      <pc:sldChg chg="modSp">
        <pc:chgData name="Tobin, Mary Ann" userId="S::mxt325@psu.edu::de12f881-bbe6-44ed-b219-06228e1988ec" providerId="AD" clId="Web-{D4C471C6-4D18-F610-84F1-5C6DD44D0FD3}" dt="2023-04-13T13:32:58.782" v="113" actId="20577"/>
        <pc:sldMkLst>
          <pc:docMk/>
          <pc:sldMk cId="2666480207" sldId="566"/>
        </pc:sldMkLst>
        <pc:spChg chg="mod">
          <ac:chgData name="Tobin, Mary Ann" userId="S::mxt325@psu.edu::de12f881-bbe6-44ed-b219-06228e1988ec" providerId="AD" clId="Web-{D4C471C6-4D18-F610-84F1-5C6DD44D0FD3}" dt="2023-04-13T13:32:58.782" v="113" actId="20577"/>
          <ac:spMkLst>
            <pc:docMk/>
            <pc:sldMk cId="2666480207" sldId="566"/>
            <ac:spMk id="3" creationId="{D6848B6F-4CFE-4440-8FC4-BB3944A7680F}"/>
          </ac:spMkLst>
        </pc:spChg>
      </pc:sldChg>
      <pc:sldChg chg="modSp">
        <pc:chgData name="Tobin, Mary Ann" userId="S::mxt325@psu.edu::de12f881-bbe6-44ed-b219-06228e1988ec" providerId="AD" clId="Web-{D4C471C6-4D18-F610-84F1-5C6DD44D0FD3}" dt="2023-04-13T13:37:41.196" v="292"/>
        <pc:sldMkLst>
          <pc:docMk/>
          <pc:sldMk cId="3649247374" sldId="571"/>
        </pc:sldMkLst>
        <pc:graphicFrameChg chg="mod modGraphic">
          <ac:chgData name="Tobin, Mary Ann" userId="S::mxt325@psu.edu::de12f881-bbe6-44ed-b219-06228e1988ec" providerId="AD" clId="Web-{D4C471C6-4D18-F610-84F1-5C6DD44D0FD3}" dt="2023-04-13T13:37:41.196" v="292"/>
          <ac:graphicFrameMkLst>
            <pc:docMk/>
            <pc:sldMk cId="3649247374" sldId="571"/>
            <ac:graphicFrameMk id="5" creationId="{8E621842-AF5A-B1AD-F0AE-78244D7617A7}"/>
          </ac:graphicFrameMkLst>
        </pc:graphicFrameChg>
      </pc:sldChg>
      <pc:sldChg chg="modSp">
        <pc:chgData name="Tobin, Mary Ann" userId="S::mxt325@psu.edu::de12f881-bbe6-44ed-b219-06228e1988ec" providerId="AD" clId="Web-{D4C471C6-4D18-F610-84F1-5C6DD44D0FD3}" dt="2023-04-13T13:38:23.103" v="320" actId="14100"/>
        <pc:sldMkLst>
          <pc:docMk/>
          <pc:sldMk cId="326367873" sldId="572"/>
        </pc:sldMkLst>
        <pc:spChg chg="mod">
          <ac:chgData name="Tobin, Mary Ann" userId="S::mxt325@psu.edu::de12f881-bbe6-44ed-b219-06228e1988ec" providerId="AD" clId="Web-{D4C471C6-4D18-F610-84F1-5C6DD44D0FD3}" dt="2023-04-13T13:38:23.103" v="320" actId="14100"/>
          <ac:spMkLst>
            <pc:docMk/>
            <pc:sldMk cId="326367873" sldId="572"/>
            <ac:spMk id="2" creationId="{749335E6-735F-5453-C728-5A452912E6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1B65-BAB7-3C42-8C79-E3097677FCB2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B125-C30F-7D42-B384-DEB6543E3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(first half) and M A (second half)?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6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3B125-C30F-7D42-B384-DEB6543E3B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416" y="5103864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>
                <a:solidFill>
                  <a:srgbClr val="2A694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416" y="293906"/>
            <a:ext cx="5458968" cy="386123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chemeClr val="tx1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dirty="0"/>
              <a:t>Accessibility: Working the Training Challenge</a:t>
            </a:r>
            <a:endParaRPr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0" y="375624"/>
            <a:ext cx="1033173" cy="5575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404914"/>
            <a:ext cx="7391401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1" y="1739937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199" y="3994544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404914"/>
            <a:ext cx="7391401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1" y="1739937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199" y="3994544"/>
            <a:ext cx="7396163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BAABD-CCA9-4649-89D4-036FC644C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60" y="404914"/>
            <a:ext cx="1033173" cy="56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24"/>
            <a:ext cx="7391401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31392" y="1752765"/>
            <a:ext cx="3566160" cy="21596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207972" y="1739937"/>
            <a:ext cx="3650152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21869" y="4077670"/>
            <a:ext cx="3566160" cy="21596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4198449" y="4064842"/>
            <a:ext cx="3650152" cy="2108367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75624"/>
            <a:ext cx="7844685" cy="1143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848-AC2B-3042-9485-9462FFB65D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199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/>
          </p:nvPr>
        </p:nvSpPr>
        <p:spPr>
          <a:xfrm>
            <a:off x="2474482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5"/>
          </p:nvPr>
        </p:nvSpPr>
        <p:spPr>
          <a:xfrm>
            <a:off x="4445525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6462808" y="1822254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7"/>
          </p:nvPr>
        </p:nvSpPr>
        <p:spPr>
          <a:xfrm>
            <a:off x="431392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18"/>
          </p:nvPr>
        </p:nvSpPr>
        <p:spPr>
          <a:xfrm>
            <a:off x="2448675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19"/>
          </p:nvPr>
        </p:nvSpPr>
        <p:spPr>
          <a:xfrm>
            <a:off x="4419718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20"/>
          </p:nvPr>
        </p:nvSpPr>
        <p:spPr>
          <a:xfrm>
            <a:off x="6437001" y="3114063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21"/>
          </p:nvPr>
        </p:nvSpPr>
        <p:spPr>
          <a:xfrm>
            <a:off x="457199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2"/>
          </p:nvPr>
        </p:nvSpPr>
        <p:spPr>
          <a:xfrm>
            <a:off x="2474482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6"/>
          <p:cNvSpPr>
            <a:spLocks noGrp="1"/>
          </p:cNvSpPr>
          <p:nvPr>
            <p:ph sz="quarter" idx="23"/>
          </p:nvPr>
        </p:nvSpPr>
        <p:spPr>
          <a:xfrm>
            <a:off x="4445525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4"/>
          </p:nvPr>
        </p:nvSpPr>
        <p:spPr>
          <a:xfrm>
            <a:off x="6462808" y="4424742"/>
            <a:ext cx="1864883" cy="1140941"/>
          </a:xfrm>
        </p:spPr>
        <p:txBody>
          <a:bodyPr>
            <a:normAutofit/>
          </a:bodyPr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55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5624"/>
            <a:ext cx="7214652" cy="1143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024"/>
            <a:ext cx="7214652" cy="45504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33" y="375624"/>
            <a:ext cx="1033173" cy="5575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ccessibility Summer Camp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4053533"/>
            <a:ext cx="2791340" cy="259268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4881E8-4123-406C-909C-57DE9F1BAF5D}"/>
              </a:ext>
            </a:extLst>
          </p:cNvPr>
          <p:cNvSpPr txBox="1"/>
          <p:nvPr userDrawn="1"/>
        </p:nvSpPr>
        <p:spPr>
          <a:xfrm>
            <a:off x="628650" y="414477"/>
            <a:ext cx="6219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>
                <a:effectLst/>
                <a:latin typeface="Klavika Bold" panose="020B0806040000020004" pitchFamily="34" charset="0"/>
              </a:rPr>
              <a:t>Accessibility Summer Camp 2023</a:t>
            </a:r>
            <a:endParaRPr lang="en-US" sz="3000" dirty="0">
              <a:effectLst/>
              <a:latin typeface="Klavika Bold" panose="020B080604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FB251-3C3E-4694-9726-15D6405098DF}"/>
              </a:ext>
            </a:extLst>
          </p:cNvPr>
          <p:cNvSpPr txBox="1"/>
          <p:nvPr userDrawn="1"/>
        </p:nvSpPr>
        <p:spPr>
          <a:xfrm>
            <a:off x="487496" y="5927076"/>
            <a:ext cx="224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</a:t>
            </a:r>
            <a:r>
              <a:rPr lang="en-US" sz="2400" dirty="0" err="1"/>
              <a:t>AccessibilityICT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6012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3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20" y="1879071"/>
            <a:ext cx="7886700" cy="3772582"/>
          </a:xfr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ccessibility Summer Camp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68" y="3630828"/>
            <a:ext cx="2110619" cy="2787964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21448-BE4D-46F3-8381-33C6D6806DAC}"/>
              </a:ext>
            </a:extLst>
          </p:cNvPr>
          <p:cNvSpPr txBox="1"/>
          <p:nvPr userDrawn="1"/>
        </p:nvSpPr>
        <p:spPr>
          <a:xfrm>
            <a:off x="665720" y="5908101"/>
            <a:ext cx="224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</a:t>
            </a:r>
            <a:r>
              <a:rPr lang="en-US" sz="2400" dirty="0" err="1"/>
              <a:t>AccessibilityICT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444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275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8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1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9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2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8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8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DDE8DF-EC85-461C-B606-655AD0045FD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396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F5970D-8E09-4091-B1DE-76257E5F5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54" y="879355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54" y="2174755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654" y="6356350"/>
            <a:ext cx="49268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12106" y="879355"/>
            <a:ext cx="1645920" cy="52468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  <a:ln w="12700">
            <a:noFill/>
          </a:ln>
        </p:spPr>
        <p:txBody>
          <a:bodyPr anchor="b" anchorCtr="0"/>
          <a:lstStyle>
            <a:lvl1pPr algn="r">
              <a:defRPr sz="4600" b="0" cap="none" baseline="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6ED917-7E31-8146-A719-B54B8352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050" y="5334000"/>
            <a:ext cx="729615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C8C74-087C-5D46-B1CB-6419F2F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8077200" y="361016"/>
            <a:ext cx="0" cy="49729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7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577083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  <a:prstGeom prst="rect">
            <a:avLst/>
          </a:prstGeom>
        </p:spPr>
        <p:txBody>
          <a:bodyPr/>
          <a:lstStyle/>
          <a:p>
            <a:fld id="{2D927318-E334-F94C-B32E-BC5CD02CBB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92" y="375624"/>
            <a:ext cx="7391401" cy="133045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1531"/>
            <a:ext cx="3566160" cy="43046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821531"/>
            <a:ext cx="3566160" cy="4304632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92" y="503903"/>
            <a:ext cx="7542175" cy="122783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2400"/>
            </a:lvl1pPr>
            <a:lvl2pPr marL="457200" indent="-228600">
              <a:defRPr lang="en-US" sz="2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lang="en-US" sz="2400" b="1" i="0" kern="120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FC5B-3C38-064D-9AAC-5A40A88B43AA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75624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71024"/>
            <a:ext cx="6508377" cy="4550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877" y="6350169"/>
            <a:ext cx="886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392" y="6356350"/>
            <a:ext cx="285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6604" y="6350169"/>
            <a:ext cx="373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4848-AC2B-3042-9485-9462FFB65D2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1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2" r:id="rId11"/>
    <p:sldLayoutId id="2147483670" r:id="rId12"/>
    <p:sldLayoutId id="2147483671" r:id="rId13"/>
    <p:sldLayoutId id="2147483672" r:id="rId14"/>
    <p:sldLayoutId id="2147483680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ndara"/>
          <a:ea typeface="+mj-ea"/>
          <a:cs typeface="Candara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bg2">
            <a:lumMod val="25000"/>
          </a:schemeClr>
        </a:buClr>
        <a:buSzPct val="100000"/>
        <a:buFont typeface="Wingdings 2" pitchFamily="18" charset="2"/>
        <a:buChar char="¡"/>
        <a:defRPr sz="2800" b="1" kern="1200">
          <a:solidFill>
            <a:schemeClr val="tx2"/>
          </a:solidFill>
          <a:latin typeface="Candara"/>
          <a:ea typeface="+mn-ea"/>
          <a:cs typeface="Candara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2A6940"/>
        </a:buClr>
        <a:buSzPct val="100000"/>
        <a:buFont typeface="Wingdings" charset="2"/>
        <a:buChar char="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bg2">
            <a:lumMod val="25000"/>
          </a:schemeClr>
        </a:buClr>
        <a:buSzPct val="100000"/>
        <a:buFont typeface="Wingdings 2" pitchFamily="18" charset="2"/>
        <a:buChar char="¡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2A6940"/>
        </a:buClr>
        <a:buSzPct val="100000"/>
        <a:buFont typeface="Wingdings" charset="2"/>
        <a:buChar char="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bg2">
            <a:lumMod val="25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/>
            </a:gs>
            <a:gs pos="3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396" y="184785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82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te@psu.edu" TargetMode="External"/><Relationship Id="rId2" Type="http://schemas.openxmlformats.org/officeDocument/2006/relationships/hyperlink" Target="mailto:accessibility@psu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psu.edu/training/handouts/" TargetMode="External"/><Relationship Id="rId2" Type="http://schemas.openxmlformats.org/officeDocument/2006/relationships/hyperlink" Target="https://accessibility.psu.edu/microsoftoffice/syllabustemplates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pennstateoffice365.sharepoint.com/sites/AccessibilityHandouts/Shared%20Documents/Forms/AllItems.aspx?originalPath=aHR0cHM6Ly9wZW5uc3RhdGVvZmZpY2UzNjUuc2hhcmVwb2ludC5jb20vOmY6L3MvQWNjZXNzaWJpbGl0eUhhbmRvdXRzL0VtNE5zWUpIbkV0Q2lXOFUtNFFoTmdZQmU4YkpNYl9rRWQ4b08xci02XzNMZ2c%5FcnRpbWU9RS1EeWNkeEsyVWc&amp;viewid=2a7c7e9c%2D0752%2D4d74%2D9adf%2D3a03af55d8ef&amp;id=%2Fsites%2FAccessibilityHandouts%2FShared%20Docume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00137"/>
            <a:ext cx="6858000" cy="19097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Accessible Syllabus Templates to Grow a Culture of Accessibility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20220"/>
            <a:ext cx="6858000" cy="1655762"/>
          </a:xfrm>
        </p:spPr>
        <p:txBody>
          <a:bodyPr/>
          <a:lstStyle/>
          <a:p>
            <a:r>
              <a:rPr lang="en-US" dirty="0"/>
              <a:t> Elizabeth J. </a:t>
            </a:r>
            <a:r>
              <a:rPr lang="en-US" dirty="0" err="1"/>
              <a:t>Pyatt</a:t>
            </a:r>
            <a:endParaRPr lang="en-US" dirty="0"/>
          </a:p>
          <a:p>
            <a:r>
              <a:rPr lang="en-US" dirty="0"/>
              <a:t>Mary Ann Tobin</a:t>
            </a:r>
          </a:p>
          <a:p>
            <a:r>
              <a:rPr lang="en-US" dirty="0"/>
              <a:t>Penn State</a:t>
            </a:r>
          </a:p>
        </p:txBody>
      </p:sp>
    </p:spTree>
    <p:extLst>
      <p:ext uri="{BB962C8B-B14F-4D97-AF65-F5344CB8AC3E}">
        <p14:creationId xmlns:p14="http://schemas.microsoft.com/office/powerpoint/2010/main" val="123343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2557C-7A32-A644-81DE-55D82ECC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Accessibility</a:t>
            </a:r>
            <a:br>
              <a:rPr lang="en-US" dirty="0"/>
            </a:br>
            <a:r>
              <a:rPr lang="en-US" dirty="0"/>
              <a:t>Training Audience</a:t>
            </a:r>
          </a:p>
        </p:txBody>
      </p:sp>
    </p:spTree>
    <p:extLst>
      <p:ext uri="{BB962C8B-B14F-4D97-AF65-F5344CB8AC3E}">
        <p14:creationId xmlns:p14="http://schemas.microsoft.com/office/powerpoint/2010/main" val="14303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DFC3D-CD93-C045-9E8D-DA134119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Creator Audience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4629-DBA8-DC4A-A9C5-87429A07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Keep it simple</a:t>
            </a:r>
          </a:p>
          <a:p>
            <a:pPr lvl="1"/>
            <a:r>
              <a:rPr lang="en-US" dirty="0"/>
              <a:t>No frills needed</a:t>
            </a:r>
          </a:p>
          <a:p>
            <a:pPr lvl="1"/>
            <a:r>
              <a:rPr lang="en-US" dirty="0"/>
              <a:t>Minimal training if possible</a:t>
            </a:r>
          </a:p>
          <a:p>
            <a:r>
              <a:rPr lang="en-US" dirty="0">
                <a:solidFill>
                  <a:srgbClr val="2A6940"/>
                </a:solidFill>
              </a:rPr>
              <a:t>2. Wants formatting flexibility</a:t>
            </a:r>
          </a:p>
          <a:p>
            <a:pPr lvl="1"/>
            <a:r>
              <a:rPr lang="en-US" dirty="0"/>
              <a:t>Can visual interest be added?</a:t>
            </a:r>
          </a:p>
          <a:p>
            <a:pPr lvl="1"/>
            <a:r>
              <a:rPr lang="en-US" dirty="0"/>
              <a:t>Minimal training if possible</a:t>
            </a:r>
          </a:p>
          <a:p>
            <a:pPr lvl="2"/>
            <a:r>
              <a:rPr lang="en-US" dirty="0"/>
              <a:t>But more needed than just “no frills”</a:t>
            </a:r>
          </a:p>
          <a:p>
            <a:r>
              <a:rPr lang="en-US" dirty="0">
                <a:solidFill>
                  <a:srgbClr val="0070C0"/>
                </a:solidFill>
              </a:rPr>
              <a:t>3. Department/College/Campus Templates?</a:t>
            </a:r>
          </a:p>
          <a:p>
            <a:pPr lvl="1"/>
            <a:r>
              <a:rPr lang="en-US" dirty="0"/>
              <a:t>Edited by program coordinators and administrative support staff</a:t>
            </a:r>
          </a:p>
        </p:txBody>
      </p:sp>
    </p:spTree>
    <p:extLst>
      <p:ext uri="{BB962C8B-B14F-4D97-AF65-F5344CB8AC3E}">
        <p14:creationId xmlns:p14="http://schemas.microsoft.com/office/powerpoint/2010/main" val="46400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0D8C-F1CA-7F24-E6A4-9730FE7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Accessibility Training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B763-B738-E8B9-7D2A-F0C8D8AC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</a:t>
            </a:r>
          </a:p>
          <a:p>
            <a:pPr lvl="1"/>
            <a:r>
              <a:rPr lang="en-US" dirty="0"/>
              <a:t>Heading Styles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Usable Link Text</a:t>
            </a:r>
          </a:p>
          <a:p>
            <a:r>
              <a:rPr lang="en-US" dirty="0"/>
              <a:t>Advanced</a:t>
            </a:r>
          </a:p>
          <a:p>
            <a:pPr lvl="1"/>
            <a:r>
              <a:rPr lang="en-US" dirty="0"/>
              <a:t>Image Alt Text</a:t>
            </a:r>
          </a:p>
          <a:p>
            <a:pPr lvl="1"/>
            <a:r>
              <a:rPr lang="en-US" dirty="0"/>
              <a:t>Accessible columns</a:t>
            </a:r>
          </a:p>
          <a:p>
            <a:pPr lvl="1"/>
            <a:r>
              <a:rPr lang="en-US" dirty="0"/>
              <a:t>Accessible “textboxes”</a:t>
            </a:r>
          </a:p>
          <a:p>
            <a:pPr lvl="1"/>
            <a:r>
              <a:rPr lang="en-US" dirty="0"/>
              <a:t>Tweaking styles</a:t>
            </a:r>
          </a:p>
          <a:p>
            <a:pPr lvl="1"/>
            <a:r>
              <a:rPr lang="en-US" dirty="0"/>
              <a:t>Color usage</a:t>
            </a:r>
          </a:p>
          <a:p>
            <a:pPr lvl="1"/>
            <a:r>
              <a:rPr lang="en-US" dirty="0" err="1"/>
              <a:t>Dropcaps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575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A5F8-BCA3-964E-9D36-88B8B35C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ED84-4899-834A-8457-539050DB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71024"/>
            <a:ext cx="7214652" cy="4729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Word Styles</a:t>
            </a:r>
          </a:p>
          <a:p>
            <a:pPr lvl="2"/>
            <a:r>
              <a:rPr lang="en-US" b="0" dirty="0"/>
              <a:t>Accessibility requires </a:t>
            </a:r>
            <a:r>
              <a:rPr lang="en-US" dirty="0"/>
              <a:t>use of key styles</a:t>
            </a:r>
          </a:p>
          <a:p>
            <a:pPr lvl="2"/>
            <a:r>
              <a:rPr lang="en-US" b="0" dirty="0"/>
              <a:t>Default formatting may not be ideal</a:t>
            </a:r>
          </a:p>
          <a:p>
            <a:pPr lvl="2"/>
            <a:r>
              <a:rPr lang="en-US" b="0" dirty="0"/>
              <a:t>Interface </a:t>
            </a:r>
            <a:r>
              <a:rPr lang="en-US" dirty="0"/>
              <a:t>not intuitive </a:t>
            </a:r>
            <a:r>
              <a:rPr lang="en-US" b="0" dirty="0"/>
              <a:t>to syllabus creators</a:t>
            </a:r>
          </a:p>
          <a:p>
            <a:pPr lvl="2"/>
            <a:r>
              <a:rPr lang="en-US" b="0" dirty="0"/>
              <a:t>Distinguishing </a:t>
            </a:r>
            <a:r>
              <a:rPr lang="en-US" dirty="0"/>
              <a:t>semantic style vs. visual formatting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Tables</a:t>
            </a:r>
          </a:p>
          <a:p>
            <a:pPr lvl="2"/>
            <a:r>
              <a:rPr lang="en-US" b="0" dirty="0"/>
              <a:t>Can we </a:t>
            </a:r>
            <a:r>
              <a:rPr lang="en-US" dirty="0"/>
              <a:t>break the “merge cell” </a:t>
            </a:r>
            <a:r>
              <a:rPr lang="en-US" b="0" dirty="0"/>
              <a:t>habit?</a:t>
            </a:r>
          </a:p>
          <a:p>
            <a:pPr lvl="2"/>
            <a:r>
              <a:rPr lang="en-US" b="0" dirty="0"/>
              <a:t>Default table color choices don’t all meet contrast guidelines</a:t>
            </a:r>
          </a:p>
          <a:p>
            <a:r>
              <a:rPr lang="en-US" dirty="0">
                <a:solidFill>
                  <a:srgbClr val="0070C0"/>
                </a:solidFill>
              </a:rPr>
              <a:t>Links</a:t>
            </a:r>
          </a:p>
          <a:p>
            <a:pPr lvl="2"/>
            <a:r>
              <a:rPr lang="en-US" b="0" dirty="0"/>
              <a:t>Need to learn</a:t>
            </a:r>
            <a:r>
              <a:rPr lang="en-US" dirty="0"/>
              <a:t> Hyperlink Editor.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1277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AC71E-2C00-85B0-4C2A-F6615F5B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in Word Accessibility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621842-AF5A-B1AD-F0AE-78244D761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47331"/>
              </p:ext>
            </p:extLst>
          </p:nvPr>
        </p:nvGraphicFramePr>
        <p:xfrm>
          <a:off x="457200" y="1671638"/>
          <a:ext cx="7215188" cy="330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75">
                  <a:extLst>
                    <a:ext uri="{9D8B030D-6E8A-4147-A177-3AD203B41FA5}">
                      <a16:colId xmlns:a16="http://schemas.microsoft.com/office/drawing/2014/main" val="2941170740"/>
                    </a:ext>
                  </a:extLst>
                </a:gridCol>
                <a:gridCol w="5357813">
                  <a:extLst>
                    <a:ext uri="{9D8B030D-6E8A-4147-A177-3AD203B41FA5}">
                      <a16:colId xmlns:a16="http://schemas.microsoft.com/office/drawing/2014/main" val="137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Audience/Content/Level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3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Downloadable Word files for instructors. Basic.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6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Canvas Course for anyone with exercises. Medium.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3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Quickstart Guide 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Detailed Users Manual. Comprehensive.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7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 the Trainer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Instructional Designers, Web Liaisons. Customized.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7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outlets. Multiple Syllabus trainings this summer.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0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A5F8A-053E-8ED0-ECD1-A75E57C8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Templates</a:t>
            </a:r>
          </a:p>
        </p:txBody>
      </p:sp>
    </p:spTree>
    <p:extLst>
      <p:ext uri="{BB962C8B-B14F-4D97-AF65-F5344CB8AC3E}">
        <p14:creationId xmlns:p14="http://schemas.microsoft.com/office/powerpoint/2010/main" val="163427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B2F6-81F7-4843-9A16-64C3DA2A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Features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527B9-7232-B840-A45C-EDD7321F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71024"/>
            <a:ext cx="7401488" cy="4550402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r>
              <a:rPr lang="en-US" dirty="0"/>
              <a:t>Modified styles</a:t>
            </a:r>
          </a:p>
          <a:p>
            <a:pPr lvl="1"/>
            <a:r>
              <a:rPr lang="en-US" dirty="0"/>
              <a:t>Mostly colored black &amp; bold</a:t>
            </a:r>
          </a:p>
          <a:p>
            <a:pPr lvl="1"/>
            <a:r>
              <a:rPr lang="en-US" dirty="0"/>
              <a:t>Different font options</a:t>
            </a:r>
          </a:p>
          <a:p>
            <a:pPr lvl="2"/>
            <a:r>
              <a:rPr lang="en-US" dirty="0"/>
              <a:t>Times New Roman option</a:t>
            </a:r>
          </a:p>
          <a:p>
            <a:pPr lvl="2"/>
            <a:r>
              <a:rPr lang="en-US" dirty="0"/>
              <a:t>Modified Microsoft default</a:t>
            </a:r>
          </a:p>
          <a:p>
            <a:pPr lvl="2"/>
            <a:r>
              <a:rPr lang="en-US" dirty="0"/>
              <a:t>Calibri Large &amp; Georgia large </a:t>
            </a:r>
          </a:p>
          <a:p>
            <a:pPr lvl="2"/>
            <a:r>
              <a:rPr lang="en-US" dirty="0"/>
              <a:t>Blue Bars</a:t>
            </a:r>
          </a:p>
          <a:p>
            <a:r>
              <a:rPr lang="en-US" dirty="0"/>
              <a:t>Accessible Table options</a:t>
            </a:r>
          </a:p>
          <a:p>
            <a:pPr lvl="1"/>
            <a:r>
              <a:rPr lang="en-US" dirty="0"/>
              <a:t>All options comply with contrast guidelines</a:t>
            </a:r>
          </a:p>
          <a:p>
            <a:pPr lvl="1"/>
            <a:r>
              <a:rPr lang="en-US" dirty="0"/>
              <a:t>Heading format automatic</a:t>
            </a:r>
          </a:p>
          <a:p>
            <a:r>
              <a:rPr lang="en-US" dirty="0"/>
              <a:t>Policy Language/Links?</a:t>
            </a:r>
          </a:p>
          <a:p>
            <a:pPr lvl="1"/>
            <a:r>
              <a:rPr lang="en-US" dirty="0"/>
              <a:t>No university-level required language.</a:t>
            </a:r>
          </a:p>
          <a:p>
            <a:pPr lvl="1"/>
            <a:r>
              <a:rPr lang="en-US" dirty="0"/>
              <a:t>Standards and requirements set by c</a:t>
            </a:r>
            <a:r>
              <a:rPr lang="en-US" sz="2200" dirty="0"/>
              <a:t>ampus/college/program/department leads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6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B5E00-0528-C941-92DA-CA4C485C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7783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757E-89A2-444A-8988-5ECEB357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92" y="375624"/>
            <a:ext cx="5826533" cy="1330458"/>
          </a:xfrm>
        </p:spPr>
        <p:txBody>
          <a:bodyPr/>
          <a:lstStyle/>
          <a:p>
            <a:r>
              <a:rPr lang="en-US" dirty="0"/>
              <a:t>Semantic vs. Visual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B4DE2-97A9-2B4E-9E9C-48CD648C6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92" y="1221675"/>
            <a:ext cx="3014663" cy="4304632"/>
          </a:xfrm>
        </p:spPr>
        <p:txBody>
          <a:bodyPr/>
          <a:lstStyle/>
          <a:p>
            <a:r>
              <a:rPr lang="en-US" dirty="0"/>
              <a:t>We all add headings</a:t>
            </a:r>
          </a:p>
          <a:p>
            <a:pPr lvl="1"/>
            <a:r>
              <a:rPr lang="en-US" dirty="0"/>
              <a:t>Bold/Italics</a:t>
            </a:r>
          </a:p>
          <a:p>
            <a:pPr lvl="1"/>
            <a:r>
              <a:rPr lang="en-US" dirty="0"/>
              <a:t>Large text</a:t>
            </a:r>
          </a:p>
          <a:p>
            <a:pPr lvl="1"/>
            <a:r>
              <a:rPr lang="en-US" dirty="0"/>
              <a:t>Color changes?</a:t>
            </a:r>
          </a:p>
          <a:p>
            <a:pPr lvl="1"/>
            <a:r>
              <a:rPr lang="en-US" dirty="0"/>
              <a:t>Horizontal bars?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What if you </a:t>
            </a:r>
            <a:r>
              <a:rPr lang="en-US" b="1" dirty="0">
                <a:solidFill>
                  <a:srgbClr val="C00000"/>
                </a:solidFill>
              </a:rPr>
              <a:t>can’t see </a:t>
            </a:r>
            <a:r>
              <a:rPr lang="en-US" dirty="0"/>
              <a:t>the changes?</a:t>
            </a:r>
          </a:p>
        </p:txBody>
      </p:sp>
      <p:pic>
        <p:nvPicPr>
          <p:cNvPr id="13" name="Content Placeholder 12" descr="Syllabus file with headings for instructor information, meeting times and required textbooks.">
            <a:extLst>
              <a:ext uri="{FF2B5EF4-FFF2-40B4-BE49-F238E27FC236}">
                <a16:creationId xmlns:a16="http://schemas.microsoft.com/office/drawing/2014/main" id="{BFC97A9B-9E47-4946-90D1-C913C65225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3629026" y="1221674"/>
            <a:ext cx="4937796" cy="486755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873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F454-D0C1-5245-B4F5-0DEE80F5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Headings in a Screen Reader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When does the class meet?</a:t>
            </a:r>
          </a:p>
        </p:txBody>
      </p:sp>
      <p:pic>
        <p:nvPicPr>
          <p:cNvPr id="7" name="Content Placeholder 6" descr="Syllabus information with visual formatting removed.">
            <a:extLst>
              <a:ext uri="{FF2B5EF4-FFF2-40B4-BE49-F238E27FC236}">
                <a16:creationId xmlns:a16="http://schemas.microsoft.com/office/drawing/2014/main" id="{B918A0B7-DE09-DF4D-8CE3-7AC8CE4B5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259" y="1518624"/>
            <a:ext cx="3410266" cy="45497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280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9CBF9-065B-DB42-BD24-EDB00A9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16" y="218158"/>
            <a:ext cx="5458968" cy="2540350"/>
          </a:xfrm>
        </p:spPr>
        <p:txBody>
          <a:bodyPr>
            <a:normAutofit/>
          </a:bodyPr>
          <a:lstStyle/>
          <a:p>
            <a:r>
              <a:rPr lang="en-US" sz="3600" dirty="0"/>
              <a:t>Using Accessible Syllabus Templates to Grow a Culture of Accessibility </a:t>
            </a:r>
            <a:r>
              <a:rPr lang="en-US" sz="3600" dirty="0">
                <a:solidFill>
                  <a:schemeClr val="bg2"/>
                </a:solidFill>
              </a:rPr>
              <a:t>(PSU Branding)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129E2DF-02D0-904B-B642-9CB7BCBCC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416" y="3429000"/>
            <a:ext cx="5458968" cy="22519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Elizabeth J. Pyatt, IT Accessibility</a:t>
            </a:r>
          </a:p>
          <a:p>
            <a:r>
              <a:rPr lang="en-US" dirty="0">
                <a:hlinkClick r:id="rId2"/>
              </a:rPr>
              <a:t>accessibility@psu.edu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Mary Ann Tobin, Schreyer Institute for Teaching Excellence</a:t>
            </a:r>
          </a:p>
          <a:p>
            <a:r>
              <a:rPr lang="en-US" dirty="0">
                <a:hlinkClick r:id="rId3"/>
              </a:rPr>
              <a:t>site@psu.edu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6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C48636-3AE4-BA4D-BD98-D673654F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+ Semantic Headings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Clickable Table of 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D2BBB3-1453-A24C-95E7-189C0B3F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864" y="1757044"/>
            <a:ext cx="3566160" cy="639762"/>
          </a:xfrm>
        </p:spPr>
        <p:txBody>
          <a:bodyPr/>
          <a:lstStyle/>
          <a:p>
            <a:r>
              <a:rPr lang="en-US" dirty="0"/>
              <a:t>Document View</a:t>
            </a:r>
          </a:p>
        </p:txBody>
      </p:sp>
      <p:pic>
        <p:nvPicPr>
          <p:cNvPr id="8" name="Content Placeholder 7" descr="Document Syllabus: LING 448 with multiple headings for Instructor Information, Meeting Times and Required Textbooks.">
            <a:extLst>
              <a:ext uri="{FF2B5EF4-FFF2-40B4-BE49-F238E27FC236}">
                <a16:creationId xmlns:a16="http://schemas.microsoft.com/office/drawing/2014/main" id="{FE0AA0CF-4E7E-934F-B30B-0A865F4A0C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864" y="2664144"/>
            <a:ext cx="3566159" cy="3436938"/>
          </a:xfrm>
          <a:ln>
            <a:solidFill>
              <a:schemeClr val="tx1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B1475F-521D-0540-B49D-236CCB371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02479" y="1760313"/>
            <a:ext cx="3754624" cy="639762"/>
          </a:xfrm>
        </p:spPr>
        <p:txBody>
          <a:bodyPr/>
          <a:lstStyle/>
          <a:p>
            <a:r>
              <a:rPr lang="en-US" dirty="0"/>
              <a:t>Navigation Pane</a:t>
            </a:r>
          </a:p>
        </p:txBody>
      </p:sp>
      <p:pic>
        <p:nvPicPr>
          <p:cNvPr id="10" name="Content Placeholder 9" descr="Navigation pane table of contents for Syllabus: LING 448 with sub topics Instructor Information, Meeting Times and Required Textbooks.">
            <a:extLst>
              <a:ext uri="{FF2B5EF4-FFF2-40B4-BE49-F238E27FC236}">
                <a16:creationId xmlns:a16="http://schemas.microsoft.com/office/drawing/2014/main" id="{B3BA3F3B-CAC7-D341-9505-E36E00BCD6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02479" y="2664144"/>
            <a:ext cx="3754624" cy="3082925"/>
          </a:xfrm>
        </p:spPr>
      </p:pic>
    </p:spTree>
    <p:extLst>
      <p:ext uri="{BB962C8B-B14F-4D97-AF65-F5344CB8AC3E}">
        <p14:creationId xmlns:p14="http://schemas.microsoft.com/office/powerpoint/2010/main" val="283480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7F3E0E-87EE-BC4B-BAAD-0B250CA5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happen?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BE04F4-AA25-6E45-BC5F-7E3438833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Styles are</a:t>
            </a:r>
          </a:p>
          <a:p>
            <a:pPr lvl="1"/>
            <a:r>
              <a:rPr lang="en-US" dirty="0"/>
              <a:t>Bundles of formatting instruction used in specific contexts</a:t>
            </a:r>
          </a:p>
          <a:p>
            <a:pPr lvl="2"/>
            <a:r>
              <a:rPr lang="en-US" dirty="0"/>
              <a:t>With keyboard commands</a:t>
            </a:r>
          </a:p>
          <a:p>
            <a:pPr lvl="1"/>
            <a:r>
              <a:rPr lang="en-US" dirty="0"/>
              <a:t>Key navigational landmark used by screen readers</a:t>
            </a:r>
          </a:p>
          <a:p>
            <a:r>
              <a:rPr lang="en-US" dirty="0"/>
              <a:t>Key Styles</a:t>
            </a:r>
          </a:p>
          <a:p>
            <a:pPr lvl="1"/>
            <a:r>
              <a:rPr lang="en-US" b="1" dirty="0"/>
              <a:t>Heading 1 </a:t>
            </a:r>
            <a:r>
              <a:rPr lang="en-US" dirty="0"/>
              <a:t>– title of document</a:t>
            </a:r>
          </a:p>
          <a:p>
            <a:pPr lvl="1"/>
            <a:r>
              <a:rPr lang="en-US" b="1" dirty="0"/>
              <a:t>Heading 2 </a:t>
            </a:r>
            <a:r>
              <a:rPr lang="en-US" dirty="0"/>
              <a:t>- main section heading</a:t>
            </a:r>
          </a:p>
          <a:p>
            <a:pPr lvl="1"/>
            <a:r>
              <a:rPr lang="en-US" b="1" dirty="0"/>
              <a:t>Headings 3-6 </a:t>
            </a:r>
            <a:r>
              <a:rPr lang="en-US" dirty="0"/>
              <a:t>– levels of subsections</a:t>
            </a:r>
          </a:p>
          <a:p>
            <a:pPr lvl="1"/>
            <a:r>
              <a:rPr lang="en-US" b="1" dirty="0"/>
              <a:t>Normal</a:t>
            </a:r>
            <a:r>
              <a:rPr lang="en-US" dirty="0"/>
              <a:t> – default formatting</a:t>
            </a:r>
          </a:p>
          <a:p>
            <a:pPr lvl="1"/>
            <a:r>
              <a:rPr lang="en-US" b="1" dirty="0"/>
              <a:t>Other built-in styles </a:t>
            </a:r>
            <a:r>
              <a:rPr lang="en-US" dirty="0"/>
              <a:t>in for link colors, list styling, bibliography, quotes, photo captions…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32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E2C1-E54F-9348-BCE4-FDD4663D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Formatting (Accessible)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With Navigation Pane Open</a:t>
            </a:r>
          </a:p>
        </p:txBody>
      </p:sp>
      <p:pic>
        <p:nvPicPr>
          <p:cNvPr id="5" name="Content Placeholder 4" descr="Syllabus template with blue heading styles which form an outline in the Navigation pane.">
            <a:extLst>
              <a:ext uri="{FF2B5EF4-FFF2-40B4-BE49-F238E27FC236}">
                <a16:creationId xmlns:a16="http://schemas.microsoft.com/office/drawing/2014/main" id="{5F8A783F-7303-364B-904C-E79F35AF8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3274"/>
            <a:ext cx="7215188" cy="376650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473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27EF-8D6C-1D42-A4CF-B6FB36DC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Headings Also Accessible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Times New Roman Template</a:t>
            </a:r>
          </a:p>
        </p:txBody>
      </p:sp>
      <p:pic>
        <p:nvPicPr>
          <p:cNvPr id="16" name="Content Placeholder 15" descr="Headings are black and variations of Times New Roman font, size 12 points.">
            <a:extLst>
              <a:ext uri="{FF2B5EF4-FFF2-40B4-BE49-F238E27FC236}">
                <a16:creationId xmlns:a16="http://schemas.microsoft.com/office/drawing/2014/main" id="{FDE68F1F-F5BE-A340-B7F3-70A2DB816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6741"/>
            <a:ext cx="7215188" cy="433956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227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5E19-091B-FF44-B7E1-3948EC0B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75624"/>
            <a:ext cx="7486651" cy="1143000"/>
          </a:xfrm>
        </p:spPr>
        <p:txBody>
          <a:bodyPr/>
          <a:lstStyle/>
          <a:p>
            <a:r>
              <a:rPr lang="en-US" dirty="0"/>
              <a:t>Headings w/ Pizazz (Still Accessible)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Blue Bars Template</a:t>
            </a:r>
          </a:p>
        </p:txBody>
      </p:sp>
      <p:pic>
        <p:nvPicPr>
          <p:cNvPr id="5" name="Content Placeholder 4" descr="Headings are enclosed in blue bars or have blue lines above.">
            <a:extLst>
              <a:ext uri="{FF2B5EF4-FFF2-40B4-BE49-F238E27FC236}">
                <a16:creationId xmlns:a16="http://schemas.microsoft.com/office/drawing/2014/main" id="{7B581127-92B2-1643-933A-BE176654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8" y="1762155"/>
            <a:ext cx="7309409" cy="394331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25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F678-8438-8145-8427-15D93EA9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Tables: Default vs. Custom Tables</a:t>
            </a:r>
          </a:p>
        </p:txBody>
      </p:sp>
      <p:pic>
        <p:nvPicPr>
          <p:cNvPr id="13" name="Content Placeholder 12" descr="Syllabus with blue heading styles">
            <a:extLst>
              <a:ext uri="{FF2B5EF4-FFF2-40B4-BE49-F238E27FC236}">
                <a16:creationId xmlns:a16="http://schemas.microsoft.com/office/drawing/2014/main" id="{FAC45DA5-7F77-B84A-82A6-6F0312525F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392" y="1180913"/>
            <a:ext cx="4162698" cy="4088510"/>
          </a:xfrm>
          <a:ln>
            <a:solidFill>
              <a:schemeClr val="tx1"/>
            </a:solidFill>
          </a:ln>
        </p:spPr>
      </p:pic>
      <p:pic>
        <p:nvPicPr>
          <p:cNvPr id="17" name="Content Placeholder 16" descr="Same file with TImesd New Roman">
            <a:extLst>
              <a:ext uri="{FF2B5EF4-FFF2-40B4-BE49-F238E27FC236}">
                <a16:creationId xmlns:a16="http://schemas.microsoft.com/office/drawing/2014/main" id="{069406E8-1371-FB42-AFC3-518F9D3C40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1507" y="1180912"/>
            <a:ext cx="4359982" cy="40885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443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FD78-1D8A-894B-8729-6A22D1EC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Table: Unusable Defaults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Invisible Headers and Low Contrast</a:t>
            </a:r>
            <a:endParaRPr lang="en-US" dirty="0"/>
          </a:p>
        </p:txBody>
      </p:sp>
      <p:pic>
        <p:nvPicPr>
          <p:cNvPr id="7" name="Content Placeholder 6" descr="Table options with headings of white text on pale backgrounds.">
            <a:extLst>
              <a:ext uri="{FF2B5EF4-FFF2-40B4-BE49-F238E27FC236}">
                <a16:creationId xmlns:a16="http://schemas.microsoft.com/office/drawing/2014/main" id="{00714CD9-A471-6E49-AAD9-9E71916374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7415" y="4276186"/>
            <a:ext cx="7500234" cy="1365250"/>
          </a:xfrm>
        </p:spPr>
      </p:pic>
      <p:pic>
        <p:nvPicPr>
          <p:cNvPr id="12" name="Content Placeholder 11" descr="Accessible table but cells all look the same.">
            <a:extLst>
              <a:ext uri="{FF2B5EF4-FFF2-40B4-BE49-F238E27FC236}">
                <a16:creationId xmlns:a16="http://schemas.microsoft.com/office/drawing/2014/main" id="{F70AE401-9043-1945-AE53-F5DF993C8196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567415" y="1716784"/>
            <a:ext cx="7542941" cy="2390532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0BF415-9037-E64B-9E72-35E85203D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2257425"/>
            <a:ext cx="2085975" cy="2018761"/>
          </a:xfrm>
          <a:prstGeom prst="ellipse">
            <a:avLst/>
          </a:prstGeom>
          <a:noFill/>
          <a:ln w="730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25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1779-2E85-3EBD-3184-0B601B29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Table Formatting</a:t>
            </a:r>
            <a:br>
              <a:rPr lang="en-US" dirty="0"/>
            </a:br>
            <a:r>
              <a:rPr lang="en-US" sz="2400" dirty="0"/>
              <a:t>Which is accessible? (Top...I Think)</a:t>
            </a:r>
          </a:p>
        </p:txBody>
      </p:sp>
      <p:pic>
        <p:nvPicPr>
          <p:cNvPr id="14" name="Content Placeholder 13" descr="Duplicate tables of Canadian provinces, both with unformatted cells.">
            <a:extLst>
              <a:ext uri="{FF2B5EF4-FFF2-40B4-BE49-F238E27FC236}">
                <a16:creationId xmlns:a16="http://schemas.microsoft.com/office/drawing/2014/main" id="{9A9B0FA1-0C68-04B2-4835-FFFC2F19DF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382" y="1547913"/>
            <a:ext cx="3590441" cy="4313461"/>
          </a:xfrm>
          <a:ln>
            <a:solidFill>
              <a:schemeClr val="tx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9D13DB-B762-7F40-2E7D-B15E67DE179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21274" y="1748413"/>
            <a:ext cx="3432088" cy="3094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Even if </a:t>
            </a:r>
            <a:r>
              <a:rPr lang="en-US" dirty="0"/>
              <a:t>“Header/First Column”</a:t>
            </a:r>
            <a:r>
              <a:rPr lang="en-US" b="0" dirty="0"/>
              <a:t> are checked, the visual formatting does not change.</a:t>
            </a:r>
          </a:p>
        </p:txBody>
      </p:sp>
    </p:spTree>
    <p:extLst>
      <p:ext uri="{BB962C8B-B14F-4D97-AF65-F5344CB8AC3E}">
        <p14:creationId xmlns:p14="http://schemas.microsoft.com/office/powerpoint/2010/main" val="288372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BB74-291E-A442-9A5F-6E11CC47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624"/>
            <a:ext cx="7391401" cy="658668"/>
          </a:xfrm>
        </p:spPr>
        <p:txBody>
          <a:bodyPr/>
          <a:lstStyle/>
          <a:p>
            <a:r>
              <a:rPr lang="en-US" dirty="0"/>
              <a:t>Accessible Table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3B24-31B5-6E45-A291-85EBD3F47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57" y="1208315"/>
            <a:ext cx="7292067" cy="1206273"/>
          </a:xfrm>
        </p:spPr>
        <p:txBody>
          <a:bodyPr>
            <a:normAutofit/>
          </a:bodyPr>
          <a:lstStyle/>
          <a:p>
            <a:r>
              <a:rPr lang="en-US" sz="2800" dirty="0"/>
              <a:t>Visible Headers!</a:t>
            </a:r>
          </a:p>
          <a:p>
            <a:r>
              <a:rPr lang="en-US" sz="2800" dirty="0"/>
              <a:t>Good color contrast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69C1CD2-367F-1046-BE33-3F4AF27CD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 rotWithShape="1">
          <a:blip r:embed="rId2"/>
          <a:srcRect t="3687" r="50017"/>
          <a:stretch/>
        </p:blipFill>
        <p:spPr>
          <a:xfrm>
            <a:off x="579497" y="5608189"/>
            <a:ext cx="5124177" cy="867580"/>
          </a:xfr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10E8732-658F-F643-96DE-7B22756A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 rotWithShape="1">
          <a:blip r:embed="rId3"/>
          <a:srcRect l="1" r="49886"/>
          <a:stretch/>
        </p:blipFill>
        <p:spPr>
          <a:xfrm>
            <a:off x="566055" y="4661683"/>
            <a:ext cx="5137619" cy="8675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3742D-7F89-5244-8A33-5254395FE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6" y="2396219"/>
            <a:ext cx="6720583" cy="20471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572644-AC97-D44A-B233-8F1A65411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4950" y="2222196"/>
            <a:ext cx="2085975" cy="2018761"/>
          </a:xfrm>
          <a:prstGeom prst="ellipse">
            <a:avLst/>
          </a:prstGeom>
          <a:noFill/>
          <a:ln w="730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4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1779-2E85-3EBD-3184-0B601B29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Table Style</a:t>
            </a:r>
            <a:br>
              <a:rPr lang="en-US" dirty="0"/>
            </a:br>
            <a:r>
              <a:rPr lang="en-US" sz="2400" dirty="0"/>
              <a:t>The Top is definitely accessible</a:t>
            </a:r>
          </a:p>
        </p:txBody>
      </p:sp>
      <p:pic>
        <p:nvPicPr>
          <p:cNvPr id="6" name="Content Placeholder 5" descr="Duplicate tables. On the top, the first row is dark blue. On the bottom, the row is light.">
            <a:extLst>
              <a:ext uri="{FF2B5EF4-FFF2-40B4-BE49-F238E27FC236}">
                <a16:creationId xmlns:a16="http://schemas.microsoft.com/office/drawing/2014/main" id="{9F78227C-990D-756C-5F55-3F7A25F4C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93" y="1547914"/>
            <a:ext cx="3789443" cy="4511242"/>
          </a:xfrm>
          <a:ln>
            <a:solidFill>
              <a:schemeClr val="tx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9D13DB-B762-7F40-2E7D-B15E67DE179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72000" y="1748413"/>
            <a:ext cx="3281362" cy="3094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When the “</a:t>
            </a:r>
            <a:r>
              <a:rPr lang="en-US" dirty="0"/>
              <a:t>Header</a:t>
            </a:r>
            <a:r>
              <a:rPr lang="en-US" b="0" dirty="0"/>
              <a:t>” option is checked, the top row changes to dark blue.</a:t>
            </a:r>
          </a:p>
        </p:txBody>
      </p:sp>
    </p:spTree>
    <p:extLst>
      <p:ext uri="{BB962C8B-B14F-4D97-AF65-F5344CB8AC3E}">
        <p14:creationId xmlns:p14="http://schemas.microsoft.com/office/powerpoint/2010/main" val="25699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E77F-B3C6-4F4F-B6EF-281805CD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1884-EAE8-2B4C-A940-B5EE395A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71023"/>
            <a:ext cx="7214652" cy="4421663"/>
          </a:xfrm>
        </p:spPr>
        <p:txBody>
          <a:bodyPr/>
          <a:lstStyle/>
          <a:p>
            <a:r>
              <a:rPr lang="en-US" dirty="0"/>
              <a:t>Importance of the Accessible Syllabus</a:t>
            </a:r>
          </a:p>
          <a:p>
            <a:r>
              <a:rPr lang="en-US" dirty="0"/>
              <a:t>Different Instructor Audiences</a:t>
            </a:r>
          </a:p>
          <a:p>
            <a:r>
              <a:rPr lang="en-US" dirty="0"/>
              <a:t>Template Features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Where to Next?</a:t>
            </a:r>
          </a:p>
        </p:txBody>
      </p:sp>
    </p:spTree>
    <p:extLst>
      <p:ext uri="{BB962C8B-B14F-4D97-AF65-F5344CB8AC3E}">
        <p14:creationId xmlns:p14="http://schemas.microsoft.com/office/powerpoint/2010/main" val="398593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DB7811-8BC2-96A6-19E9-05870F34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Extensions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907472-A8A0-DDDB-CF0B-803F6489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pPr lvl="1"/>
            <a:r>
              <a:rPr lang="en-US" dirty="0"/>
              <a:t>College Policy Template</a:t>
            </a:r>
          </a:p>
          <a:p>
            <a:pPr lvl="1"/>
            <a:r>
              <a:rPr lang="en-US" dirty="0"/>
              <a:t>Large Courses</a:t>
            </a:r>
          </a:p>
          <a:p>
            <a:r>
              <a:rPr lang="en-US" dirty="0"/>
              <a:t>Beyond the Syllabus</a:t>
            </a:r>
          </a:p>
          <a:p>
            <a:pPr lvl="1"/>
            <a:r>
              <a:rPr lang="en-US" dirty="0"/>
              <a:t>Report templates</a:t>
            </a:r>
          </a:p>
          <a:p>
            <a:pPr lvl="1"/>
            <a:r>
              <a:rPr lang="en-US" dirty="0"/>
              <a:t>Assignment templates</a:t>
            </a:r>
          </a:p>
          <a:p>
            <a:pPr lvl="1"/>
            <a:r>
              <a:rPr lang="en-US" dirty="0"/>
              <a:t>OER Templates</a:t>
            </a:r>
          </a:p>
        </p:txBody>
      </p:sp>
    </p:spTree>
    <p:extLst>
      <p:ext uri="{BB962C8B-B14F-4D97-AF65-F5344CB8AC3E}">
        <p14:creationId xmlns:p14="http://schemas.microsoft.com/office/powerpoint/2010/main" val="1255297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B5E00-0528-C941-92DA-CA4C485C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Ecology</a:t>
            </a:r>
          </a:p>
        </p:txBody>
      </p:sp>
    </p:spTree>
    <p:extLst>
      <p:ext uri="{BB962C8B-B14F-4D97-AF65-F5344CB8AC3E}">
        <p14:creationId xmlns:p14="http://schemas.microsoft.com/office/powerpoint/2010/main" val="628499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AC71E-2C00-85B0-4C2A-F6615F5B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in Word Accessibility Options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621842-AF5A-B1AD-F0AE-78244D761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372724"/>
              </p:ext>
            </p:extLst>
          </p:nvPr>
        </p:nvGraphicFramePr>
        <p:xfrm>
          <a:off x="457200" y="1671638"/>
          <a:ext cx="7215188" cy="303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75">
                  <a:extLst>
                    <a:ext uri="{9D8B030D-6E8A-4147-A177-3AD203B41FA5}">
                      <a16:colId xmlns:a16="http://schemas.microsoft.com/office/drawing/2014/main" val="2941170740"/>
                    </a:ext>
                  </a:extLst>
                </a:gridCol>
                <a:gridCol w="5357813">
                  <a:extLst>
                    <a:ext uri="{9D8B030D-6E8A-4147-A177-3AD203B41FA5}">
                      <a16:colId xmlns:a16="http://schemas.microsoft.com/office/drawing/2014/main" val="1371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Audience/Content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3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Downloadable Word files for instructors. Basic.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6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Canvas Catalog course for anyone with exercises. Medium.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3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Quickstart Guide 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Detailed Users Manual. Comprehensive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7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 the Trainer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Instructional Designers, Web Liaisons. Customized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7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outlets.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247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45F0-FAEA-304E-A77D-FB8F3FAE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Templates On SharePoint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0394-C222-2B44-AC34-929B96D1E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8" y="1182725"/>
            <a:ext cx="7396163" cy="1331875"/>
          </a:xfrm>
        </p:spPr>
        <p:txBody>
          <a:bodyPr/>
          <a:lstStyle/>
          <a:p>
            <a:r>
              <a:rPr lang="en-US" dirty="0"/>
              <a:t>Available on</a:t>
            </a:r>
          </a:p>
          <a:p>
            <a:pPr lvl="1"/>
            <a:r>
              <a:rPr lang="en-US" dirty="0">
                <a:hlinkClick r:id="rId2"/>
              </a:rPr>
              <a:t>accessibility.psu.edu/syllabustemplates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accessibility.psu.edu/handouts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4C333E-9DF8-2542-8BD5-DCED5F863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/>
          <a:stretch>
            <a:fillRect/>
          </a:stretch>
        </p:blipFill>
        <p:spPr>
          <a:xfrm>
            <a:off x="678120" y="2514600"/>
            <a:ext cx="7059097" cy="36861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0150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C327-BCBF-434C-8D67-D91F8C5D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87" y="375624"/>
            <a:ext cx="4582494" cy="1330458"/>
          </a:xfrm>
        </p:spPr>
        <p:txBody>
          <a:bodyPr/>
          <a:lstStyle/>
          <a:p>
            <a:r>
              <a:rPr lang="en-US" dirty="0"/>
              <a:t>Accessibility Learning Path (ALP)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Word Module</a:t>
            </a:r>
          </a:p>
        </p:txBody>
      </p:sp>
      <p:pic>
        <p:nvPicPr>
          <p:cNvPr id="7" name="Content Placeholder 6" descr="Page on Word styles and generating a table of contents.">
            <a:extLst>
              <a:ext uri="{FF2B5EF4-FFF2-40B4-BE49-F238E27FC236}">
                <a16:creationId xmlns:a16="http://schemas.microsoft.com/office/drawing/2014/main" id="{1FF9214D-062E-A548-9CA1-433B7A9472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294987" y="2212957"/>
            <a:ext cx="4582494" cy="2965486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89D92-5F81-6C2E-B7CB-6A83B06C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488" y="266699"/>
            <a:ext cx="3570968" cy="3584243"/>
          </a:xfrm>
          <a:prstGeom prst="rect">
            <a:avLst/>
          </a:prstGeom>
        </p:spPr>
      </p:pic>
      <p:pic>
        <p:nvPicPr>
          <p:cNvPr id="13" name="Content Placeholder 12" descr="Practice Exercise on Heading Styles.">
            <a:extLst>
              <a:ext uri="{FF2B5EF4-FFF2-40B4-BE49-F238E27FC236}">
                <a16:creationId xmlns:a16="http://schemas.microsoft.com/office/drawing/2014/main" id="{BA79B7AA-F7A4-D783-FC5D-7015227AE6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283488" y="4079237"/>
            <a:ext cx="3565525" cy="1617351"/>
          </a:xfrm>
        </p:spPr>
      </p:pic>
    </p:spTree>
    <p:extLst>
      <p:ext uri="{BB962C8B-B14F-4D97-AF65-F5344CB8AC3E}">
        <p14:creationId xmlns:p14="http://schemas.microsoft.com/office/powerpoint/2010/main" val="3542051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35E6-735F-5453-C728-5A45291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5624"/>
            <a:ext cx="6786027" cy="1143000"/>
          </a:xfrm>
        </p:spPr>
        <p:txBody>
          <a:bodyPr/>
          <a:lstStyle/>
          <a:p>
            <a:r>
              <a:rPr lang="en-US" dirty="0"/>
              <a:t>Accessibility Learning Path (Canvas Catalog)</a:t>
            </a:r>
          </a:p>
        </p:txBody>
      </p:sp>
      <p:pic>
        <p:nvPicPr>
          <p:cNvPr id="7" name="Content Placeholder 6" descr="Canvas tutorial page Applying Quick Styles on Different Platforms in Word.">
            <a:extLst>
              <a:ext uri="{FF2B5EF4-FFF2-40B4-BE49-F238E27FC236}">
                <a16:creationId xmlns:a16="http://schemas.microsoft.com/office/drawing/2014/main" id="{8FA3CDDE-828F-9226-40CE-95F0165D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342"/>
            <a:ext cx="7215188" cy="362836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367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6B77-483B-D647-99CF-34BCF33B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Module (Screencaps)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Accessibility Learning Path(s)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0870-66B5-0F48-8F2F-CE7D54B5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Audience: Everyone</a:t>
            </a:r>
          </a:p>
          <a:p>
            <a:r>
              <a:rPr lang="en-US" dirty="0"/>
              <a:t>Covers</a:t>
            </a:r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/>
              <a:t>Some frills</a:t>
            </a:r>
          </a:p>
          <a:p>
            <a:r>
              <a:rPr lang="en-US" dirty="0"/>
              <a:t>Canvas Platform</a:t>
            </a:r>
          </a:p>
          <a:p>
            <a:pPr lvl="1"/>
            <a:r>
              <a:rPr lang="en-US" dirty="0"/>
              <a:t>Self-Paced</a:t>
            </a:r>
          </a:p>
          <a:p>
            <a:pPr lvl="1"/>
            <a:r>
              <a:rPr lang="en-US" dirty="0"/>
              <a:t>30-60 min</a:t>
            </a:r>
          </a:p>
          <a:p>
            <a:pPr lvl="1"/>
            <a:r>
              <a:rPr lang="en-US" dirty="0"/>
              <a:t>Self check quizzes and practice files </a:t>
            </a:r>
          </a:p>
        </p:txBody>
      </p:sp>
    </p:spTree>
    <p:extLst>
      <p:ext uri="{BB962C8B-B14F-4D97-AF65-F5344CB8AC3E}">
        <p14:creationId xmlns:p14="http://schemas.microsoft.com/office/powerpoint/2010/main" val="1444303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2B69-EB93-C26A-4ADF-8B0D64D5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Path: Accessibility Practice</a:t>
            </a:r>
          </a:p>
        </p:txBody>
      </p:sp>
      <p:pic>
        <p:nvPicPr>
          <p:cNvPr id="5" name="Content Placeholder 4" descr="Practice Exercise on Heading Styles.">
            <a:extLst>
              <a:ext uri="{FF2B5EF4-FFF2-40B4-BE49-F238E27FC236}">
                <a16:creationId xmlns:a16="http://schemas.microsoft.com/office/drawing/2014/main" id="{938263A9-A4B6-DEFB-3396-DE3161B1B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10091"/>
            <a:ext cx="7215188" cy="327286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14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EA2B-14E9-E6BC-3BAC-F84D9595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94E9-571F-C543-0EBB-34663F665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training</a:t>
            </a:r>
          </a:p>
          <a:p>
            <a:pPr lvl="1"/>
            <a:r>
              <a:rPr lang="en-US" dirty="0"/>
              <a:t>Alt media staff</a:t>
            </a:r>
          </a:p>
          <a:p>
            <a:pPr lvl="1"/>
            <a:r>
              <a:rPr lang="en-US" dirty="0"/>
              <a:t>Editorial staff</a:t>
            </a:r>
          </a:p>
          <a:p>
            <a:pPr lvl="2"/>
            <a:r>
              <a:rPr lang="en-US" dirty="0"/>
              <a:t>Some review topics as needed</a:t>
            </a:r>
          </a:p>
          <a:p>
            <a:pPr lvl="1"/>
            <a:r>
              <a:rPr lang="en-US" dirty="0"/>
              <a:t>Students in a writing course</a:t>
            </a:r>
          </a:p>
          <a:p>
            <a:pPr lvl="1"/>
            <a:r>
              <a:rPr lang="en-US" dirty="0"/>
              <a:t>Faculty and TAs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E3042A-151D-D149-97BF-46903A8C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</a:t>
            </a:r>
            <a:r>
              <a:rPr lang="en-US" dirty="0" err="1"/>
              <a:t>Quickstart</a:t>
            </a:r>
            <a:r>
              <a:rPr lang="en-US" dirty="0"/>
              <a:t> Guides</a:t>
            </a:r>
            <a:br>
              <a:rPr lang="en-US" dirty="0"/>
            </a:br>
            <a:r>
              <a:rPr lang="en-US" sz="2400" dirty="0"/>
              <a:t>On </a:t>
            </a:r>
            <a:r>
              <a:rPr lang="en-US" sz="2400" dirty="0">
                <a:hlinkClick r:id="rId2"/>
              </a:rPr>
              <a:t>SharePoint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92002-9019-644A-ACEE-368D9B48C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Audience: </a:t>
            </a:r>
            <a:r>
              <a:rPr lang="en-US" dirty="0">
                <a:solidFill>
                  <a:srgbClr val="0070C0"/>
                </a:solidFill>
              </a:rPr>
              <a:t>Adapt or Create Template</a:t>
            </a:r>
          </a:p>
          <a:p>
            <a:r>
              <a:rPr lang="en-US" dirty="0"/>
              <a:t>Covers:</a:t>
            </a:r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/>
              <a:t>Modifying styles</a:t>
            </a:r>
          </a:p>
          <a:p>
            <a:pPr lvl="1"/>
            <a:r>
              <a:rPr lang="en-US" dirty="0"/>
              <a:t>Drop caps, Smart Art</a:t>
            </a:r>
          </a:p>
          <a:p>
            <a:pPr lvl="1"/>
            <a:r>
              <a:rPr lang="en-US" dirty="0"/>
              <a:t>Column headings</a:t>
            </a:r>
          </a:p>
          <a:p>
            <a:pPr lvl="1"/>
            <a:r>
              <a:rPr lang="en-US" dirty="0"/>
              <a:t>Borders and fillings</a:t>
            </a:r>
          </a:p>
          <a:p>
            <a:pPr lvl="1"/>
            <a:r>
              <a:rPr lang="en-US" dirty="0"/>
              <a:t>Text to tables…</a:t>
            </a:r>
          </a:p>
          <a:p>
            <a:r>
              <a:rPr lang="en-US" dirty="0"/>
              <a:t>Based on different requests</a:t>
            </a:r>
          </a:p>
        </p:txBody>
      </p:sp>
    </p:spTree>
    <p:extLst>
      <p:ext uri="{BB962C8B-B14F-4D97-AF65-F5344CB8AC3E}">
        <p14:creationId xmlns:p14="http://schemas.microsoft.com/office/powerpoint/2010/main" val="226644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C2D84F-19C0-9747-8F99-F0A42C49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Syllabus Accessibility?</a:t>
            </a:r>
          </a:p>
        </p:txBody>
      </p:sp>
    </p:spTree>
    <p:extLst>
      <p:ext uri="{BB962C8B-B14F-4D97-AF65-F5344CB8AC3E}">
        <p14:creationId xmlns:p14="http://schemas.microsoft.com/office/powerpoint/2010/main" val="3884061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9688-259C-8E83-F0EE-40BB29C7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Quickstart Guide</a:t>
            </a:r>
          </a:p>
        </p:txBody>
      </p:sp>
      <p:pic>
        <p:nvPicPr>
          <p:cNvPr id="5" name="Content Placeholder 4" descr="Page describing how to make accessible srop cap.">
            <a:extLst>
              <a:ext uri="{FF2B5EF4-FFF2-40B4-BE49-F238E27FC236}">
                <a16:creationId xmlns:a16="http://schemas.microsoft.com/office/drawing/2014/main" id="{81C35F2E-8EDB-1C79-3CEA-9672D23B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2848"/>
            <a:ext cx="7215188" cy="40473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9367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77E8-0E19-504D-9FA3-CCFB53F8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973F-D36D-0F43-9B03-1FDC7D1DC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Work with academic units?</a:t>
            </a:r>
          </a:p>
          <a:p>
            <a:r>
              <a:rPr lang="en-US" dirty="0"/>
              <a:t>Non-Syllabus Templates?</a:t>
            </a:r>
          </a:p>
          <a:p>
            <a:r>
              <a:rPr lang="en-US" dirty="0"/>
              <a:t>PowerPoint?</a:t>
            </a:r>
          </a:p>
          <a:p>
            <a:pPr>
              <a:buClr>
                <a:srgbClr val="073C65"/>
              </a:buClr>
            </a:pPr>
            <a:r>
              <a:rPr lang="en-US" err="1"/>
              <a:t>Stregthen</a:t>
            </a:r>
            <a:r>
              <a:rPr lang="en-US" dirty="0"/>
              <a:t> and forge and new partnerships to </a:t>
            </a:r>
            <a:r>
              <a:rPr lang="en-US"/>
              <a:t>make accessibility part of what WE 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36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A0768-AEA7-9143-A692-90A093A2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985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7E49-5788-134B-83F9-C477E447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make it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8B6F-4CFE-4440-8FC4-BB3944A76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71024"/>
            <a:ext cx="7434459" cy="4550402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dirty="0"/>
              <a:t>96% of Penn State students access course materials through digital devices </a:t>
            </a:r>
            <a:r>
              <a:rPr lang="en-US" sz="2000" b="0" dirty="0"/>
              <a:t>(</a:t>
            </a:r>
            <a:r>
              <a:rPr lang="en-US" sz="2000" b="0" dirty="0">
                <a:solidFill>
                  <a:srgbClr val="000000"/>
                </a:solidFill>
                <a:cs typeface="Arial"/>
              </a:rPr>
              <a:t>Student Access to Technology Survey, 2022</a:t>
            </a:r>
            <a:r>
              <a:rPr lang="en-US" sz="2000" b="0" dirty="0"/>
              <a:t>)</a:t>
            </a:r>
          </a:p>
          <a:p>
            <a:r>
              <a:rPr lang="en-US" dirty="0"/>
              <a:t>76% Penn State students require accommodations for “hidden” disabilities</a:t>
            </a:r>
            <a:r>
              <a:rPr lang="en-US" sz="2000" dirty="0"/>
              <a:t> </a:t>
            </a:r>
            <a:r>
              <a:rPr lang="en-US" sz="2000" b="0" dirty="0"/>
              <a:t>(Student Disability Resources Spring 2022)</a:t>
            </a:r>
          </a:p>
          <a:p>
            <a:pPr lvl="1"/>
            <a:r>
              <a:rPr lang="en-US" dirty="0"/>
              <a:t>Psychological Disorders</a:t>
            </a:r>
          </a:p>
          <a:p>
            <a:pPr lvl="1"/>
            <a:r>
              <a:rPr lang="en-US" dirty="0"/>
              <a:t>Attention Deficit/hyperactivity disorder (ADHD)</a:t>
            </a:r>
          </a:p>
          <a:p>
            <a:pPr lvl="1"/>
            <a:r>
              <a:rPr lang="en-US" dirty="0">
                <a:latin typeface="Century Gothic"/>
              </a:rPr>
              <a:t>Learning Disorders</a:t>
            </a:r>
          </a:p>
          <a:p>
            <a:r>
              <a:rPr lang="en-US" dirty="0"/>
              <a:t>Life happens</a:t>
            </a:r>
          </a:p>
          <a:p>
            <a:pPr lvl="1"/>
            <a:r>
              <a:rPr lang="en-US" dirty="0"/>
              <a:t>Expect continuing disruptions “post-pandemic”</a:t>
            </a:r>
          </a:p>
          <a:p>
            <a:r>
              <a:rPr lang="en-US" dirty="0"/>
              <a:t>Flexibility improves teaching/learning for all</a:t>
            </a:r>
          </a:p>
          <a:p>
            <a:r>
              <a:rPr lang="en-US" dirty="0"/>
              <a:t>Penn State Policy AD 69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5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725B-9EBB-0249-A3AE-9363BFBD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Audiences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1AB1-A9D3-904C-AC09-DB29BFC22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Students with </a:t>
            </a:r>
          </a:p>
          <a:p>
            <a:pPr lvl="1"/>
            <a:r>
              <a:rPr lang="en-US" b="1" dirty="0"/>
              <a:t>No usable vision </a:t>
            </a:r>
            <a:r>
              <a:rPr lang="en-US" dirty="0"/>
              <a:t>(using a screen reader)</a:t>
            </a:r>
          </a:p>
          <a:p>
            <a:pPr lvl="1"/>
            <a:r>
              <a:rPr lang="en-US" b="1" dirty="0"/>
              <a:t>Low vision </a:t>
            </a:r>
            <a:r>
              <a:rPr lang="en-US" dirty="0"/>
              <a:t>(some vision, contrast important)</a:t>
            </a:r>
          </a:p>
          <a:p>
            <a:pPr lvl="1"/>
            <a:r>
              <a:rPr lang="en-US" b="1" dirty="0"/>
              <a:t>Color deficient vision</a:t>
            </a:r>
          </a:p>
          <a:p>
            <a:pPr lvl="1"/>
            <a:r>
              <a:rPr lang="en-US" b="1" dirty="0"/>
              <a:t>Learning disabilities </a:t>
            </a:r>
            <a:r>
              <a:rPr lang="en-US" dirty="0"/>
              <a:t>(clear, consistent structure)</a:t>
            </a:r>
          </a:p>
          <a:p>
            <a:r>
              <a:rPr lang="en-US" dirty="0"/>
              <a:t>Other Considerations</a:t>
            </a:r>
          </a:p>
          <a:p>
            <a:pPr lvl="1"/>
            <a:r>
              <a:rPr lang="en-US" dirty="0"/>
              <a:t>Temporary disability or illness</a:t>
            </a:r>
          </a:p>
          <a:p>
            <a:pPr lvl="1"/>
            <a:r>
              <a:rPr lang="en-US" dirty="0"/>
              <a:t>Time, distance, and travel challenges</a:t>
            </a:r>
          </a:p>
          <a:p>
            <a:pPr lvl="1"/>
            <a:r>
              <a:rPr lang="en-US" dirty="0"/>
              <a:t>Unreliable internet</a:t>
            </a:r>
          </a:p>
          <a:p>
            <a:pPr lvl="1"/>
            <a:r>
              <a:rPr lang="en-US" dirty="0"/>
              <a:t>Variable athletic, work, or caregiving schedules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4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7E49-5788-134B-83F9-C477E447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>
                <a:latin typeface="Candara" panose="020E0502030303020204" pitchFamily="34" charset="0"/>
              </a:rPr>
              <a:t>Penn State Policy AD 69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8B6F-4CFE-4440-8FC4-BB3944A7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-US" sz="2800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“… a person with a disability is afforded the opportunity to acquire the same information, engage in the same interactions, and enjoy the same services as a person without a disability in an equally effective and equally integrated manner, with substantially equivalent ease of use. </a:t>
            </a: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The person with a disability must be able to obtain the information as fully, equally and independently as a person without a disability</a:t>
            </a:r>
            <a:r>
              <a:rPr lang="en-US" sz="2800" b="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2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7E49-5788-134B-83F9-C477E447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syllabus?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8B6F-4CFE-4440-8FC4-BB3944A7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 course has one</a:t>
            </a:r>
          </a:p>
          <a:p>
            <a:pPr lvl="1"/>
            <a:r>
              <a:rPr lang="en-US" dirty="0"/>
              <a:t>Faculty Senate Policy 43-00 </a:t>
            </a:r>
          </a:p>
          <a:p>
            <a:pPr lvl="1"/>
            <a:r>
              <a:rPr lang="en-US" dirty="0"/>
              <a:t>Optimize access and readability</a:t>
            </a:r>
          </a:p>
          <a:p>
            <a:pPr lvl="1"/>
            <a:r>
              <a:rPr lang="en-US" dirty="0"/>
              <a:t>Keep structure and requirements</a:t>
            </a:r>
          </a:p>
          <a:p>
            <a:pPr lvl="1"/>
            <a:r>
              <a:rPr lang="en-US" dirty="0"/>
              <a:t>Allow for personalization</a:t>
            </a:r>
          </a:p>
          <a:p>
            <a:r>
              <a:rPr lang="en-US" dirty="0"/>
              <a:t>Key document for students, instructors, administrators</a:t>
            </a:r>
          </a:p>
          <a:p>
            <a:pPr lvl="1"/>
            <a:r>
              <a:rPr lang="en-US" dirty="0"/>
              <a:t>Students rely on it for course information</a:t>
            </a:r>
          </a:p>
          <a:p>
            <a:pPr lvl="1"/>
            <a:r>
              <a:rPr lang="en-US" dirty="0"/>
              <a:t>Instructors rely on it to communicate and maintain course requirements</a:t>
            </a:r>
          </a:p>
          <a:p>
            <a:pPr lvl="1"/>
            <a:r>
              <a:rPr lang="en-US" dirty="0"/>
              <a:t>Administrators rely on it to address student concerns</a:t>
            </a:r>
          </a:p>
        </p:txBody>
      </p:sp>
    </p:spTree>
    <p:extLst>
      <p:ext uri="{BB962C8B-B14F-4D97-AF65-F5344CB8AC3E}">
        <p14:creationId xmlns:p14="http://schemas.microsoft.com/office/powerpoint/2010/main" val="210291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7E49-5788-134B-83F9-C477E447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8B6F-4CFE-4440-8FC4-BB3944A7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Most include key elements for accessibility</a:t>
            </a:r>
          </a:p>
          <a:p>
            <a:pPr lvl="1"/>
            <a:r>
              <a:rPr lang="en-US" dirty="0"/>
              <a:t>Headings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Sometimes Images</a:t>
            </a:r>
          </a:p>
          <a:p>
            <a:r>
              <a:rPr lang="en-US" dirty="0"/>
              <a:t>Plus</a:t>
            </a:r>
          </a:p>
          <a:p>
            <a:pPr lvl="1"/>
            <a:r>
              <a:rPr lang="en-US" dirty="0"/>
              <a:t>An accessible Word file = accessible PDF file</a:t>
            </a:r>
          </a:p>
          <a:p>
            <a:pPr lvl="1"/>
            <a:r>
              <a:rPr lang="en-US" dirty="0">
                <a:latin typeface="Century Gothic"/>
              </a:rPr>
              <a:t>Accessible template = more accessible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80207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ibility">
  <a:themeElements>
    <a:clrScheme name="Custom 18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639A1"/>
      </a:hlink>
      <a:folHlink>
        <a:srgbClr val="5C12AF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3BF8B704-A524-B443-87BA-22B03CD9A5E5}" vid="{CC82F134-431B-B341-BDDA-82DD22D1018A}"/>
    </a:ext>
  </a:extLst>
</a:theme>
</file>

<file path=ppt/theme/theme2.xml><?xml version="1.0" encoding="utf-8"?>
<a:theme xmlns:a="http://schemas.openxmlformats.org/drawingml/2006/main" name="AS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rystal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 2022 Template" id="{98424D4D-B9F3-4050-BBB8-25E7B7D9FA37}" vid="{8CDE0F91-3A20-447F-8F91-9AF6FF96A9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AE4DF3C545A40A37558254B020C11" ma:contentTypeVersion="6" ma:contentTypeDescription="Create a new document." ma:contentTypeScope="" ma:versionID="17bdcb52c8023a061389853e080d5df3">
  <xsd:schema xmlns:xsd="http://www.w3.org/2001/XMLSchema" xmlns:xs="http://www.w3.org/2001/XMLSchema" xmlns:p="http://schemas.microsoft.com/office/2006/metadata/properties" xmlns:ns2="1542f409-0c4d-4a03-9540-d3a7a903ffbf" xmlns:ns3="d4d91e19-690b-41f8-a60e-3bb111165cb2" targetNamespace="http://schemas.microsoft.com/office/2006/metadata/properties" ma:root="true" ma:fieldsID="e5cebc52e5245cbddb8582e61b93b222" ns2:_="" ns3:_="">
    <xsd:import namespace="1542f409-0c4d-4a03-9540-d3a7a903ffbf"/>
    <xsd:import namespace="d4d91e19-690b-41f8-a60e-3bb111165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2f409-0c4d-4a03-9540-d3a7a903f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91e19-690b-41f8-a60e-3bb111165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215E8-A198-4BCE-975B-6394AF5A4BA3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4d91e19-690b-41f8-a60e-3bb111165cb2"/>
    <ds:schemaRef ds:uri="1542f409-0c4d-4a03-9540-d3a7a903ffb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996726C-F411-4FEF-9587-033DE3B1F0F1}">
  <ds:schemaRefs>
    <ds:schemaRef ds:uri="1542f409-0c4d-4a03-9540-d3a7a903ffbf"/>
    <ds:schemaRef ds:uri="d4d91e19-690b-41f8-a60e-3bb111165c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30A528-424B-4D9A-A7FC-C3CF12568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Accessibility</Template>
  <TotalTime>915</TotalTime>
  <Words>1140</Words>
  <Application>Microsoft Macintosh PowerPoint</Application>
  <PresentationFormat>On-screen Show (4:3)</PresentationFormat>
  <Paragraphs>231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Klavika Bold</vt:lpstr>
      <vt:lpstr>Arial</vt:lpstr>
      <vt:lpstr>Calibri</vt:lpstr>
      <vt:lpstr>Candara</vt:lpstr>
      <vt:lpstr>Century Gothic</vt:lpstr>
      <vt:lpstr>Wingdings</vt:lpstr>
      <vt:lpstr>Wingdings 2</vt:lpstr>
      <vt:lpstr>Accessibility</vt:lpstr>
      <vt:lpstr>ASC Theme</vt:lpstr>
      <vt:lpstr>Using Accessible Syllabus Templates to Grow a Culture of Accessibility</vt:lpstr>
      <vt:lpstr>Using Accessible Syllabus Templates to Grow a Culture of Accessibility (PSU Branding)</vt:lpstr>
      <vt:lpstr>For Today’s Session</vt:lpstr>
      <vt:lpstr>Why Syllabus Accessibility?</vt:lpstr>
      <vt:lpstr>Why make it accessible?</vt:lpstr>
      <vt:lpstr>Audiences addressed</vt:lpstr>
      <vt:lpstr>Penn State Policy AD 69</vt:lpstr>
      <vt:lpstr>Why the syllabus?</vt:lpstr>
      <vt:lpstr>And…</vt:lpstr>
      <vt:lpstr>Word Accessibility Training Audience</vt:lpstr>
      <vt:lpstr>Syllabus Creator Audience</vt:lpstr>
      <vt:lpstr>Word Accessibility Training Needs</vt:lpstr>
      <vt:lpstr>Training Challenges</vt:lpstr>
      <vt:lpstr>Trainings in Word Accessibility</vt:lpstr>
      <vt:lpstr>Word Templates</vt:lpstr>
      <vt:lpstr>Template Features</vt:lpstr>
      <vt:lpstr>Demo</vt:lpstr>
      <vt:lpstr>Semantic vs. Visual Headings</vt:lpstr>
      <vt:lpstr>Visual Headings in a Screen Reader When does the class meet?</vt:lpstr>
      <vt:lpstr>Visual + Semantic Headings Clickable Table of Contents</vt:lpstr>
      <vt:lpstr>How does this happen? Styles</vt:lpstr>
      <vt:lpstr>Default Formatting (Accessible) With Navigation Pane Open</vt:lpstr>
      <vt:lpstr>These Headings Also Accessible Times New Roman Template</vt:lpstr>
      <vt:lpstr>Headings w/ Pizazz (Still Accessible) Blue Bars Template</vt:lpstr>
      <vt:lpstr>Tables: Default vs. Custom Tables</vt:lpstr>
      <vt:lpstr>Table: Unusable Defaults Invisible Headers and Low Contrast</vt:lpstr>
      <vt:lpstr>Default Table Formatting Which is accessible? (Top...I Think)</vt:lpstr>
      <vt:lpstr>Accessible Table Choices</vt:lpstr>
      <vt:lpstr>Custom Table Style The Top is definitely accessible</vt:lpstr>
      <vt:lpstr>Template Extensions</vt:lpstr>
      <vt:lpstr>Training Ecology</vt:lpstr>
      <vt:lpstr>Trainings in Word Accessibility Options</vt:lpstr>
      <vt:lpstr>Syllabus Templates On SharePoint</vt:lpstr>
      <vt:lpstr>Accessibility Learning Path (ALP) Word Module</vt:lpstr>
      <vt:lpstr>Accessibility Learning Path (Canvas Catalog)</vt:lpstr>
      <vt:lpstr>Word Module (Screencaps) Accessibility Learning Path(s)</vt:lpstr>
      <vt:lpstr>Learning Path: Accessibility Practice</vt:lpstr>
      <vt:lpstr>Feedback</vt:lpstr>
      <vt:lpstr>Accessibility Quickstart Guides On SharePoint</vt:lpstr>
      <vt:lpstr>Quickstart Guide</vt:lpstr>
      <vt:lpstr>Future Possibilities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Styles and the Accessible Word Syllabus</dc:title>
  <dc:subject/>
  <dc:creator>Pyatt, Elizabeth J</dc:creator>
  <cp:keywords/>
  <dc:description/>
  <cp:lastModifiedBy>Pyatt, Elizabeth J</cp:lastModifiedBy>
  <cp:revision>115</cp:revision>
  <dcterms:created xsi:type="dcterms:W3CDTF">2021-07-17T18:30:50Z</dcterms:created>
  <dcterms:modified xsi:type="dcterms:W3CDTF">2023-04-14T14:56:43Z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0x010100DA0AE4DF3C545A40A37558254B020C11</vt:lpwstr>
  </property>
</Properties>
</file>